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7" r:id="rId2"/>
    <p:sldMasterId id="2147483727" r:id="rId3"/>
    <p:sldMasterId id="2147483739" r:id="rId4"/>
  </p:sldMasterIdLst>
  <p:notesMasterIdLst>
    <p:notesMasterId r:id="rId59"/>
  </p:notesMasterIdLst>
  <p:handoutMasterIdLst>
    <p:handoutMasterId r:id="rId60"/>
  </p:handoutMasterIdLst>
  <p:sldIdLst>
    <p:sldId id="256" r:id="rId5"/>
    <p:sldId id="259" r:id="rId6"/>
    <p:sldId id="257" r:id="rId7"/>
    <p:sldId id="260" r:id="rId8"/>
    <p:sldId id="261" r:id="rId9"/>
    <p:sldId id="272" r:id="rId10"/>
    <p:sldId id="278" r:id="rId11"/>
    <p:sldId id="281" r:id="rId12"/>
    <p:sldId id="279" r:id="rId13"/>
    <p:sldId id="273" r:id="rId14"/>
    <p:sldId id="331" r:id="rId15"/>
    <p:sldId id="332" r:id="rId16"/>
    <p:sldId id="298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266" r:id="rId30"/>
    <p:sldId id="323" r:id="rId31"/>
    <p:sldId id="324" r:id="rId32"/>
    <p:sldId id="327" r:id="rId33"/>
    <p:sldId id="328" r:id="rId34"/>
    <p:sldId id="330" r:id="rId35"/>
    <p:sldId id="282" r:id="rId36"/>
    <p:sldId id="299" r:id="rId37"/>
    <p:sldId id="301" r:id="rId38"/>
    <p:sldId id="309" r:id="rId39"/>
    <p:sldId id="311" r:id="rId40"/>
    <p:sldId id="268" r:id="rId41"/>
    <p:sldId id="269" r:id="rId42"/>
    <p:sldId id="302" r:id="rId43"/>
    <p:sldId id="319" r:id="rId44"/>
    <p:sldId id="305" r:id="rId45"/>
    <p:sldId id="303" r:id="rId46"/>
    <p:sldId id="321" r:id="rId47"/>
    <p:sldId id="322" r:id="rId48"/>
    <p:sldId id="283" r:id="rId49"/>
    <p:sldId id="307" r:id="rId50"/>
    <p:sldId id="308" r:id="rId51"/>
    <p:sldId id="270" r:id="rId52"/>
    <p:sldId id="271" r:id="rId53"/>
    <p:sldId id="274" r:id="rId54"/>
    <p:sldId id="326" r:id="rId55"/>
    <p:sldId id="277" r:id="rId56"/>
    <p:sldId id="325" r:id="rId57"/>
    <p:sldId id="297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189EF-AEA5-A147-9B28-367D0D2D8B0D}" type="datetimeFigureOut">
              <a:rPr lang="en-GB" smtClean="0"/>
              <a:t>15/12/2016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F5645-8A41-D844-AF16-B1DBBFE8CE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468B6-9E4C-1349-8519-2F8A3D696C28}" type="datetimeFigureOut">
              <a:rPr lang="en-GB" smtClean="0"/>
              <a:t>15/12/2016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3FFC9-4887-BC41-8121-401C086B72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3FFC9-4887-BC41-8121-401C086B72C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199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3FFC9-4887-BC41-8121-401C086B72C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853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3FFC9-4887-BC41-8121-401C086B72C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652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3FFC9-4887-BC41-8121-401C086B72C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61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3FFC9-4887-BC41-8121-401C086B72C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502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3FFC9-4887-BC41-8121-401C086B72C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679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3FFC9-4887-BC41-8121-401C086B72C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309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139A6-BE96-48B5-B7EB-E7DEFF7FBA5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800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3FFC9-4887-BC41-8121-401C086B72C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030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3FFC9-4887-BC41-8121-401C086B72C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799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3FFC9-4887-BC41-8121-401C086B72C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81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44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ver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82649"/>
      </p:ext>
    </p:extLst>
  </p:cSld>
  <p:clrMapOvr>
    <a:masterClrMapping/>
  </p:clrMapOvr>
  <p:transition spd="slow">
    <p:cover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3404"/>
      </p:ext>
    </p:extLst>
  </p:cSld>
  <p:clrMapOvr>
    <a:masterClrMapping/>
  </p:clrMapOvr>
  <p:transition spd="slow">
    <p:cover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20174"/>
      </p:ext>
    </p:extLst>
  </p:cSld>
  <p:clrMapOvr>
    <a:masterClrMapping/>
  </p:clrMapOvr>
  <p:transition spd="slow">
    <p:cover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06921"/>
      </p:ext>
    </p:extLst>
  </p:cSld>
  <p:clrMapOvr>
    <a:masterClrMapping/>
  </p:clrMapOvr>
  <p:transition spd="slow">
    <p:cover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13132"/>
      </p:ext>
    </p:extLst>
  </p:cSld>
  <p:clrMapOvr>
    <a:masterClrMapping/>
  </p:clrMapOvr>
  <p:transition spd="slow">
    <p:cover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35808"/>
      </p:ext>
    </p:extLst>
  </p:cSld>
  <p:clrMapOvr>
    <a:masterClrMapping/>
  </p:clrMapOvr>
  <p:transition spd="slow">
    <p:cover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58722"/>
      </p:ext>
    </p:extLst>
  </p:cSld>
  <p:clrMapOvr>
    <a:masterClrMapping/>
  </p:clrMapOvr>
  <p:transition spd="slow">
    <p:cover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06178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slow">
    <p:cover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685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5" r:id="rId1"/>
    <p:sldLayoutId id="2147483753" r:id="rId2"/>
    <p:sldLayoutId id="2147483751" r:id="rId3"/>
    <p:sldLayoutId id="2147483719" r:id="rId4"/>
    <p:sldLayoutId id="2147483701" r:id="rId5"/>
    <p:sldLayoutId id="2147483698" r:id="rId6"/>
    <p:sldLayoutId id="2147483683" r:id="rId7"/>
    <p:sldLayoutId id="2147483675" r:id="rId8"/>
    <p:sldLayoutId id="2147483672" r:id="rId9"/>
    <p:sldLayoutId id="2147483757" r:id="rId10"/>
    <p:sldLayoutId id="2147483756" r:id="rId11"/>
    <p:sldLayoutId id="2147483754" r:id="rId12"/>
    <p:sldLayoutId id="2147483752" r:id="rId13"/>
    <p:sldLayoutId id="2147483726" r:id="rId14"/>
    <p:sldLayoutId id="2147483725" r:id="rId15"/>
    <p:sldLayoutId id="2147483724" r:id="rId16"/>
    <p:sldLayoutId id="2147483723" r:id="rId17"/>
    <p:sldLayoutId id="2147483722" r:id="rId18"/>
    <p:sldLayoutId id="2147483721" r:id="rId19"/>
    <p:sldLayoutId id="2147483720" r:id="rId20"/>
    <p:sldLayoutId id="2147483706" r:id="rId21"/>
    <p:sldLayoutId id="2147483705" r:id="rId22"/>
    <p:sldLayoutId id="2147483704" r:id="rId23"/>
    <p:sldLayoutId id="2147483703" r:id="rId24"/>
    <p:sldLayoutId id="2147483702" r:id="rId25"/>
    <p:sldLayoutId id="2147483700" r:id="rId26"/>
    <p:sldLayoutId id="2147483699" r:id="rId27"/>
    <p:sldLayoutId id="2147483697" r:id="rId28"/>
    <p:sldLayoutId id="2147483696" r:id="rId29"/>
    <p:sldLayoutId id="2147483695" r:id="rId30"/>
    <p:sldLayoutId id="2147483694" r:id="rId31"/>
    <p:sldLayoutId id="2147483693" r:id="rId32"/>
    <p:sldLayoutId id="2147483692" r:id="rId33"/>
    <p:sldLayoutId id="2147483691" r:id="rId34"/>
    <p:sldLayoutId id="2147483690" r:id="rId35"/>
    <p:sldLayoutId id="2147483689" r:id="rId36"/>
    <p:sldLayoutId id="2147483688" r:id="rId37"/>
    <p:sldLayoutId id="2147483687" r:id="rId38"/>
    <p:sldLayoutId id="2147483686" r:id="rId39"/>
    <p:sldLayoutId id="2147483685" r:id="rId40"/>
    <p:sldLayoutId id="2147483684" r:id="rId41"/>
    <p:sldLayoutId id="2147483682" r:id="rId42"/>
    <p:sldLayoutId id="2147483681" r:id="rId43"/>
    <p:sldLayoutId id="2147483680" r:id="rId44"/>
    <p:sldLayoutId id="2147483679" r:id="rId45"/>
    <p:sldLayoutId id="2147483678" r:id="rId46"/>
    <p:sldLayoutId id="2147483677" r:id="rId47"/>
    <p:sldLayoutId id="2147483676" r:id="rId48"/>
    <p:sldLayoutId id="2147483674" r:id="rId49"/>
    <p:sldLayoutId id="2147483673" r:id="rId50"/>
    <p:sldLayoutId id="2147483663" r:id="rId51"/>
    <p:sldLayoutId id="2147483664" r:id="rId52"/>
    <p:sldLayoutId id="2147483665" r:id="rId53"/>
    <p:sldLayoutId id="2147483666" r:id="rId54"/>
    <p:sldLayoutId id="2147483667" r:id="rId55"/>
    <p:sldLayoutId id="2147483668" r:id="rId56"/>
    <p:sldLayoutId id="2147483669" r:id="rId57"/>
    <p:sldLayoutId id="2147483670" r:id="rId58"/>
    <p:sldLayoutId id="2147483671" r:id="rId59"/>
  </p:sldLayoutIdLst>
  <p:transition spd="slow">
    <p:cover/>
  </p:transition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690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57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3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File:Start_screen_on_Windows_Server_2012.png" TargetMode="Externa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88" y="2166938"/>
            <a:ext cx="12094849" cy="1738312"/>
          </a:xfrm>
        </p:spPr>
        <p:txBody>
          <a:bodyPr/>
          <a:lstStyle/>
          <a:p>
            <a:r>
              <a:rPr lang="EN-GB"/>
              <a:t>Ace Training Network Solution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232835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X-NONE" sz="3900"/>
              <a:t>The Engineers</a:t>
            </a:r>
          </a:p>
          <a:p>
            <a:r>
              <a:rPr lang="X-NONE" sz="1600"/>
              <a:t>Callum Owen-Bridge</a:t>
            </a:r>
          </a:p>
          <a:p>
            <a:r>
              <a:rPr lang="X-NONE" sz="1600"/>
              <a:t>Keiran Brown </a:t>
            </a:r>
          </a:p>
          <a:p>
            <a:r>
              <a:rPr lang="X-NONE" sz="1600"/>
              <a:t>Karl Myers </a:t>
            </a:r>
          </a:p>
          <a:p>
            <a:r>
              <a:rPr lang="X-NONE" sz="1600"/>
              <a:t>Andrew Campbell</a:t>
            </a:r>
          </a:p>
          <a:p>
            <a:r>
              <a:rPr lang="X-NONE" sz="1600"/>
              <a:t>Karl McCallion</a:t>
            </a:r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1703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414" y="2011680"/>
            <a:ext cx="10574585" cy="414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/>
              <a:t>The benefits of this network solution:</a:t>
            </a:r>
          </a:p>
          <a:p>
            <a:pPr marL="0" indent="0">
              <a:buNone/>
            </a:pPr>
            <a:endParaRPr lang="EN-GB"/>
          </a:p>
          <a:p>
            <a:r>
              <a:rPr lang="EN-GB"/>
              <a:t>Staff can upload records to the server</a:t>
            </a:r>
          </a:p>
          <a:p>
            <a:r>
              <a:rPr lang="EN-GB"/>
              <a:t>Much faster and efficient</a:t>
            </a:r>
          </a:p>
          <a:p>
            <a:r>
              <a:rPr lang="EN-GB"/>
              <a:t>Improved communication and information access</a:t>
            </a:r>
          </a:p>
          <a:p>
            <a:r>
              <a:rPr lang="EN-GB"/>
              <a:t>More secure </a:t>
            </a:r>
            <a:endParaRPr lang="EN-GB">
              <a:solidFill>
                <a:srgbClr val="FFD965"/>
              </a:solidFill>
            </a:endParaRPr>
          </a:p>
          <a:p>
            <a:pPr marL="0" indent="0">
              <a:buNone/>
            </a:pPr>
            <a:endParaRPr lang="EN-GB">
              <a:solidFill>
                <a:srgbClr val="FFFFFF"/>
              </a:solidFill>
            </a:endParaRPr>
          </a:p>
          <a:p>
            <a:pPr>
              <a:buFont typeface="Arial" charset="0"/>
              <a:buChar char="•"/>
            </a:pPr>
            <a:endParaRPr lang="EN-GB">
              <a:solidFill>
                <a:srgbClr val="FFD965"/>
              </a:solidFill>
            </a:endParaRPr>
          </a:p>
          <a:p>
            <a:pPr>
              <a:buFont typeface="Arial" charset="0"/>
              <a:buChar char="•"/>
            </a:pP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9742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PC Hardware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0212" y="3905711"/>
            <a:ext cx="9144000" cy="1309255"/>
          </a:xfrm>
        </p:spPr>
        <p:txBody>
          <a:bodyPr/>
          <a:lstStyle/>
          <a:p>
            <a:r>
              <a:rPr lang="en-GB" dirty="0"/>
              <a:t>Client PCs and Server</a:t>
            </a:r>
          </a:p>
        </p:txBody>
      </p:sp>
    </p:spTree>
    <p:extLst>
      <p:ext uri="{BB962C8B-B14F-4D97-AF65-F5344CB8AC3E}">
        <p14:creationId xmlns:p14="http://schemas.microsoft.com/office/powerpoint/2010/main" val="35893494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new set of PCs</a:t>
            </a:r>
          </a:p>
          <a:p>
            <a:pPr lvl="1"/>
            <a:r>
              <a:rPr lang="en-GB" dirty="0"/>
              <a:t>Capable of office tasks</a:t>
            </a:r>
          </a:p>
          <a:p>
            <a:r>
              <a:rPr lang="en-GB" dirty="0"/>
              <a:t>A Server implemented</a:t>
            </a:r>
          </a:p>
          <a:p>
            <a:pPr lvl="1"/>
            <a:r>
              <a:rPr lang="en-GB" dirty="0"/>
              <a:t>Capable of keeping track of databases</a:t>
            </a:r>
          </a:p>
          <a:p>
            <a:pPr lvl="1"/>
            <a:r>
              <a:rPr lang="en-GB" dirty="0"/>
              <a:t>Capable of hosting an Extranet/website</a:t>
            </a:r>
          </a:p>
        </p:txBody>
      </p:sp>
    </p:spTree>
    <p:extLst>
      <p:ext uri="{BB962C8B-B14F-4D97-AF65-F5344CB8AC3E}">
        <p14:creationId xmlns:p14="http://schemas.microsoft.com/office/powerpoint/2010/main" val="28666677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</a:t>
            </a:r>
            <a:r>
              <a:rPr lang="EN-GB" dirty="0">
                <a:solidFill>
                  <a:srgbClr val="099BDD"/>
                </a:solidFill>
              </a:rPr>
              <a:t> for Marketing Manager 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415" y="2011680"/>
            <a:ext cx="5923586" cy="414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/>
              <a:t>iMac </a:t>
            </a:r>
            <a:endParaRPr lang="en-GB"/>
          </a:p>
          <a:p>
            <a:pPr>
              <a:buFont typeface="Arial" charset="0"/>
              <a:buChar char="•"/>
            </a:pPr>
            <a:r>
              <a:rPr lang="EN-GB"/>
              <a:t>Final Cut Pro software </a:t>
            </a:r>
          </a:p>
          <a:p>
            <a:pPr>
              <a:buFont typeface="Arial" charset="0"/>
              <a:buChar char="•"/>
            </a:pPr>
            <a:r>
              <a:rPr lang="EN-GB"/>
              <a:t>Ideal for marketing manager</a:t>
            </a:r>
          </a:p>
          <a:p>
            <a:endParaRPr lang="EN-GB"/>
          </a:p>
          <a:p>
            <a:pPr>
              <a:buFont typeface="Arial" charset="0"/>
              <a:buChar char="•"/>
            </a:pPr>
            <a:endParaRPr lang="EN-GB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2415" y="4324350"/>
            <a:ext cx="5924550" cy="1312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/>
              <a:t>Benefits </a:t>
            </a:r>
          </a:p>
          <a:p>
            <a:pPr>
              <a:buFont typeface="Arial" charset="0"/>
              <a:buChar char="•"/>
            </a:pPr>
            <a:r>
              <a:rPr lang="EN-GB"/>
              <a:t>More updated and powerful </a:t>
            </a:r>
          </a:p>
          <a:p>
            <a:pPr>
              <a:buFont typeface="Arial" charset="0"/>
              <a:buChar char="•"/>
            </a:pPr>
            <a:r>
              <a:rPr lang="EN-GB"/>
              <a:t>iMac currently in use</a:t>
            </a:r>
          </a:p>
          <a:p>
            <a:pPr>
              <a:buFont typeface="Arial" charset="0"/>
              <a:buChar char="•"/>
            </a:pPr>
            <a:endParaRPr lang="EN-GB"/>
          </a:p>
          <a:p>
            <a:pPr>
              <a:buFont typeface="Arial" charset="0"/>
              <a:buChar char="•"/>
            </a:pPr>
            <a:endParaRPr lang="en-GB"/>
          </a:p>
        </p:txBody>
      </p:sp>
    </p:spTree>
    <p:extLst/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– Client PCs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00518"/>
            <a:ext cx="5257800" cy="4276445"/>
          </a:xfrm>
        </p:spPr>
        <p:txBody>
          <a:bodyPr/>
          <a:lstStyle/>
          <a:p>
            <a:r>
              <a:rPr lang="en-GB" dirty="0"/>
              <a:t>Custom-Built</a:t>
            </a:r>
          </a:p>
          <a:p>
            <a:r>
              <a:rPr lang="en-GB" dirty="0"/>
              <a:t>Capable</a:t>
            </a:r>
          </a:p>
          <a:p>
            <a:r>
              <a:rPr lang="en-GB" dirty="0"/>
              <a:t>Future Upgrades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27560" y="6488668"/>
            <a:ext cx="2532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CiT – Mid Tower PC Case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3042"/>
          <a:stretch/>
        </p:blipFill>
        <p:spPr>
          <a:xfrm>
            <a:off x="6411687" y="1792936"/>
            <a:ext cx="5400000" cy="46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427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– Client PCs – 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 dirty="0"/>
              <a:t>Intel Pentium G3250</a:t>
            </a:r>
          </a:p>
          <a:p>
            <a:pPr lvl="1"/>
            <a:r>
              <a:rPr lang="en-GB" dirty="0"/>
              <a:t>Dual Core</a:t>
            </a:r>
          </a:p>
          <a:p>
            <a:r>
              <a:rPr lang="en-GB" dirty="0"/>
              <a:t>Socket 1150</a:t>
            </a:r>
          </a:p>
          <a:p>
            <a:pPr lvl="1"/>
            <a:r>
              <a:rPr lang="en-GB" dirty="0"/>
              <a:t>Relevant Socket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6581" y="1792936"/>
            <a:ext cx="5400000" cy="3813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69692" y="6488668"/>
            <a:ext cx="155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(Kuru, 2010)</a:t>
            </a:r>
          </a:p>
        </p:txBody>
      </p:sp>
    </p:spTree>
    <p:extLst>
      <p:ext uri="{BB962C8B-B14F-4D97-AF65-F5344CB8AC3E}">
        <p14:creationId xmlns:p14="http://schemas.microsoft.com/office/powerpoint/2010/main" val="14339925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– Client PCs - Motherboard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86082" cy="4351338"/>
          </a:xfrm>
        </p:spPr>
        <p:txBody>
          <a:bodyPr/>
          <a:lstStyle/>
          <a:p>
            <a:r>
              <a:rPr lang="en-GB" dirty="0"/>
              <a:t>AS Rock H81M-DGS</a:t>
            </a:r>
          </a:p>
          <a:p>
            <a:r>
              <a:rPr lang="en-GB" dirty="0"/>
              <a:t>µATX Form Factor</a:t>
            </a:r>
          </a:p>
          <a:p>
            <a:r>
              <a:rPr lang="en-GB" dirty="0"/>
              <a:t>Up to 16GB RAM</a:t>
            </a:r>
          </a:p>
          <a:p>
            <a:r>
              <a:rPr lang="en-GB" dirty="0"/>
              <a:t>Gigabit Ethernet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7590" b="20305"/>
          <a:stretch/>
        </p:blipFill>
        <p:spPr>
          <a:xfrm>
            <a:off x="6436630" y="1792936"/>
            <a:ext cx="5400000" cy="33536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7832" b="39042"/>
          <a:stretch/>
        </p:blipFill>
        <p:spPr>
          <a:xfrm>
            <a:off x="6436630" y="5116093"/>
            <a:ext cx="5400000" cy="12488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05370" y="6470678"/>
            <a:ext cx="5486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ASRock</a:t>
            </a:r>
            <a:r>
              <a:rPr lang="en-GB" dirty="0"/>
              <a:t> H81M-DGS R2.0 Micro-ATX Motherboard, 2015)</a:t>
            </a:r>
          </a:p>
        </p:txBody>
      </p:sp>
    </p:spTree>
    <p:extLst>
      <p:ext uri="{BB962C8B-B14F-4D97-AF65-F5344CB8AC3E}">
        <p14:creationId xmlns:p14="http://schemas.microsoft.com/office/powerpoint/2010/main" val="23510650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4645790" cy="4206240"/>
          </a:xfrm>
        </p:spPr>
        <p:txBody>
          <a:bodyPr/>
          <a:lstStyle/>
          <a:p>
            <a:r>
              <a:rPr lang="en-GB" dirty="0"/>
              <a:t>Gigabit Ethernet</a:t>
            </a:r>
          </a:p>
          <a:p>
            <a:r>
              <a:rPr lang="en-GB" dirty="0"/>
              <a:t>WiFi</a:t>
            </a:r>
          </a:p>
          <a:p>
            <a:pPr lvl="1"/>
            <a:r>
              <a:rPr lang="en-GB" dirty="0"/>
              <a:t>802.11ac</a:t>
            </a:r>
          </a:p>
          <a:p>
            <a:pPr lvl="1"/>
            <a:r>
              <a:rPr lang="en-GB" dirty="0"/>
              <a:t>Up to 867Mbps</a:t>
            </a:r>
          </a:p>
          <a:p>
            <a:pPr lvl="1"/>
            <a:r>
              <a:rPr lang="en-GB" dirty="0"/>
              <a:t>Dual Band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737"/>
          <a:stretch/>
        </p:blipFill>
        <p:spPr>
          <a:xfrm>
            <a:off x="6317866" y="1792936"/>
            <a:ext cx="5400000" cy="45501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19681" y="6343120"/>
            <a:ext cx="1798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(Gigabyte, 2016) </a:t>
            </a:r>
          </a:p>
        </p:txBody>
      </p:sp>
    </p:spTree>
    <p:extLst>
      <p:ext uri="{BB962C8B-B14F-4D97-AF65-F5344CB8AC3E}">
        <p14:creationId xmlns:p14="http://schemas.microsoft.com/office/powerpoint/2010/main" val="4982117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– Client PCs – Other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04012" cy="4351338"/>
          </a:xfrm>
        </p:spPr>
        <p:txBody>
          <a:bodyPr/>
          <a:lstStyle/>
          <a:p>
            <a:r>
              <a:rPr lang="en-GB" dirty="0"/>
              <a:t>Memory</a:t>
            </a:r>
          </a:p>
          <a:p>
            <a:pPr lvl="1"/>
            <a:r>
              <a:rPr lang="en-GB" dirty="0"/>
              <a:t>Corsair</a:t>
            </a:r>
          </a:p>
          <a:p>
            <a:pPr lvl="1"/>
            <a:r>
              <a:rPr lang="en-GB" dirty="0"/>
              <a:t>2 x 4GB @ 1333MHz</a:t>
            </a:r>
          </a:p>
          <a:p>
            <a:r>
              <a:rPr lang="en-GB" dirty="0"/>
              <a:t>HDD</a:t>
            </a:r>
          </a:p>
          <a:p>
            <a:pPr lvl="1"/>
            <a:r>
              <a:rPr lang="en-GB" dirty="0"/>
              <a:t>WD Blue</a:t>
            </a:r>
          </a:p>
          <a:p>
            <a:pPr lvl="1"/>
            <a:r>
              <a:rPr lang="en-GB" dirty="0"/>
              <a:t>SATA III</a:t>
            </a:r>
          </a:p>
          <a:p>
            <a:pPr lvl="1"/>
            <a:r>
              <a:rPr lang="en-GB" dirty="0"/>
              <a:t>1TB</a:t>
            </a:r>
          </a:p>
          <a:p>
            <a:r>
              <a:rPr lang="en-GB" dirty="0"/>
              <a:t>PSU</a:t>
            </a:r>
          </a:p>
          <a:p>
            <a:pPr lvl="1"/>
            <a:r>
              <a:rPr lang="en-GB" dirty="0"/>
              <a:t>CiT</a:t>
            </a:r>
          </a:p>
          <a:p>
            <a:pPr lvl="1"/>
            <a:r>
              <a:rPr lang="en-GB" dirty="0"/>
              <a:t>400W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61" t="7434" r="161" b="7324"/>
          <a:stretch/>
        </p:blipFill>
        <p:spPr>
          <a:xfrm>
            <a:off x="6515261" y="1792936"/>
            <a:ext cx="5400000" cy="4603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41751" y="6488668"/>
            <a:ext cx="3950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(Western Digital Blue WD10EZEX, 2016)</a:t>
            </a:r>
          </a:p>
        </p:txBody>
      </p:sp>
    </p:spTree>
    <p:extLst>
      <p:ext uri="{BB962C8B-B14F-4D97-AF65-F5344CB8AC3E}">
        <p14:creationId xmlns:p14="http://schemas.microsoft.com/office/powerpoint/2010/main" val="19004371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– Client PCs - Peripherals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70929" cy="4351338"/>
          </a:xfrm>
        </p:spPr>
        <p:txBody>
          <a:bodyPr/>
          <a:lstStyle/>
          <a:p>
            <a:r>
              <a:rPr lang="en-GB" dirty="0"/>
              <a:t>Keyboard &amp; Mouse</a:t>
            </a:r>
          </a:p>
          <a:p>
            <a:pPr lvl="1"/>
            <a:r>
              <a:rPr lang="en-GB" dirty="0"/>
              <a:t>Logitech MK</a:t>
            </a:r>
            <a:r>
              <a:rPr lang="en-GB" b="1" dirty="0">
                <a:latin typeface="Calibri Light" panose="020F0302020204030204" pitchFamily="34" charset="0"/>
              </a:rPr>
              <a:t>120</a:t>
            </a:r>
          </a:p>
          <a:p>
            <a:pPr lvl="1"/>
            <a:r>
              <a:rPr lang="en-GB" dirty="0"/>
              <a:t>1000DPI</a:t>
            </a:r>
          </a:p>
          <a:p>
            <a:pPr lvl="1"/>
            <a:r>
              <a:rPr lang="en-GB" dirty="0"/>
              <a:t>Optical</a:t>
            </a:r>
          </a:p>
          <a:p>
            <a:r>
              <a:rPr lang="en-GB" dirty="0"/>
              <a:t>Monitor</a:t>
            </a:r>
          </a:p>
          <a:p>
            <a:pPr lvl="1"/>
            <a:r>
              <a:rPr lang="en-GB" dirty="0" err="1"/>
              <a:t>Ilyama</a:t>
            </a:r>
            <a:endParaRPr lang="en-GB" dirty="0"/>
          </a:p>
          <a:p>
            <a:pPr lvl="1"/>
            <a:r>
              <a:rPr lang="en-GB" dirty="0"/>
              <a:t>1920 x 1080</a:t>
            </a:r>
          </a:p>
          <a:p>
            <a:pPr lvl="1"/>
            <a:r>
              <a:rPr lang="en-GB" dirty="0"/>
              <a:t>HDMI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3117"/>
          <a:stretch/>
        </p:blipFill>
        <p:spPr>
          <a:xfrm>
            <a:off x="6494480" y="1816916"/>
            <a:ext cx="5400000" cy="4151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75248" y="6488668"/>
            <a:ext cx="2416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(Logitech MK120, 2015)</a:t>
            </a:r>
          </a:p>
        </p:txBody>
      </p:sp>
    </p:spTree>
    <p:extLst>
      <p:ext uri="{BB962C8B-B14F-4D97-AF65-F5344CB8AC3E}">
        <p14:creationId xmlns:p14="http://schemas.microsoft.com/office/powerpoint/2010/main" val="14267540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99BDD"/>
                </a:solidFill>
              </a:rPr>
              <a:t>Introduction </a:t>
            </a:r>
            <a:endParaRPr lang="en-GB">
              <a:solidFill>
                <a:srgbClr val="099BD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Today Aim of  this presentation is to find Solution for a network implantation at ace training</a:t>
            </a:r>
            <a:endParaRPr lang="EN-GB">
              <a:solidFill>
                <a:srgbClr val="FFFFFF"/>
              </a:solidFill>
              <a:latin typeface="Corbel"/>
            </a:endParaRPr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7423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of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Uses Upgradeable Hardware</a:t>
            </a:r>
          </a:p>
          <a:p>
            <a:r>
              <a:rPr lang="en-GB" dirty="0"/>
              <a:t>Will run well in an Office.</a:t>
            </a:r>
          </a:p>
          <a:p>
            <a:r>
              <a:rPr lang="en-GB" dirty="0"/>
              <a:t>Small Form Factor.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1042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– Server - Cabinet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99212" cy="4351338"/>
          </a:xfrm>
        </p:spPr>
        <p:txBody>
          <a:bodyPr/>
          <a:lstStyle/>
          <a:p>
            <a:r>
              <a:rPr lang="en-GB" dirty="0"/>
              <a:t>LMS Data</a:t>
            </a:r>
          </a:p>
          <a:p>
            <a:r>
              <a:rPr lang="en-GB" dirty="0"/>
              <a:t>18U</a:t>
            </a:r>
          </a:p>
          <a:p>
            <a:r>
              <a:rPr lang="en-GB" dirty="0"/>
              <a:t>Wall Mounted</a:t>
            </a:r>
          </a:p>
          <a:p>
            <a:r>
              <a:rPr lang="en-GB" dirty="0"/>
              <a:t>Lockable</a:t>
            </a:r>
          </a:p>
          <a:p>
            <a:r>
              <a:rPr lang="en-GB" dirty="0"/>
              <a:t>Air Cooled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509" b="3739"/>
          <a:stretch/>
        </p:blipFill>
        <p:spPr>
          <a:xfrm>
            <a:off x="6692173" y="1806904"/>
            <a:ext cx="5143500" cy="46677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78301" y="6488668"/>
            <a:ext cx="3275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(LMS Data Server Cabinet, 1987)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5769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– Server Blade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04012" cy="4351338"/>
          </a:xfrm>
        </p:spPr>
        <p:txBody>
          <a:bodyPr/>
          <a:lstStyle/>
          <a:p>
            <a:r>
              <a:rPr lang="en-GB" dirty="0" err="1"/>
              <a:t>SuperMicro</a:t>
            </a:r>
            <a:endParaRPr lang="en-GB" dirty="0"/>
          </a:p>
          <a:p>
            <a:r>
              <a:rPr lang="en-GB" dirty="0"/>
              <a:t>Socket 1151</a:t>
            </a:r>
          </a:p>
          <a:p>
            <a:r>
              <a:rPr lang="en-GB" dirty="0" err="1"/>
              <a:t>Upto</a:t>
            </a:r>
            <a:r>
              <a:rPr lang="en-GB" dirty="0"/>
              <a:t> 64GB RAM</a:t>
            </a:r>
          </a:p>
          <a:p>
            <a:r>
              <a:rPr lang="en-GB" dirty="0"/>
              <a:t>4 x Hot Swap HDD Bays</a:t>
            </a:r>
          </a:p>
          <a:p>
            <a:r>
              <a:rPr lang="en-GB" dirty="0"/>
              <a:t>2 x Gigabit Ethernet Ports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3970"/>
          <a:stretch/>
        </p:blipFill>
        <p:spPr>
          <a:xfrm>
            <a:off x="7449369" y="1792936"/>
            <a:ext cx="4320000" cy="37164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41541" y="6488668"/>
            <a:ext cx="4250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SuperMicro</a:t>
            </a:r>
            <a:r>
              <a:rPr lang="en-GB" dirty="0"/>
              <a:t> 5019S-MR-3Y Server, no date) </a:t>
            </a:r>
          </a:p>
        </p:txBody>
      </p:sp>
    </p:spTree>
    <p:extLst>
      <p:ext uri="{BB962C8B-B14F-4D97-AF65-F5344CB8AC3E}">
        <p14:creationId xmlns:p14="http://schemas.microsoft.com/office/powerpoint/2010/main" val="24089171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– Server - CPU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47447" cy="4351338"/>
          </a:xfrm>
        </p:spPr>
        <p:txBody>
          <a:bodyPr/>
          <a:lstStyle/>
          <a:p>
            <a:r>
              <a:rPr lang="en-GB" dirty="0"/>
              <a:t>Intel Xeon E3 – 1220</a:t>
            </a:r>
          </a:p>
          <a:p>
            <a:r>
              <a:rPr lang="en-GB" dirty="0"/>
              <a:t>3GHz (3.5GHz Boost)</a:t>
            </a:r>
          </a:p>
          <a:p>
            <a:r>
              <a:rPr lang="en-GB" dirty="0"/>
              <a:t>Quad Core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0180"/>
          <a:stretch/>
        </p:blipFill>
        <p:spPr>
          <a:xfrm>
            <a:off x="6388598" y="1904002"/>
            <a:ext cx="5400000" cy="36376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9005871" y="6488668"/>
            <a:ext cx="3186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(Intel Xeon E3 Series CPU, 2013)</a:t>
            </a:r>
          </a:p>
        </p:txBody>
      </p:sp>
    </p:spTree>
    <p:extLst>
      <p:ext uri="{BB962C8B-B14F-4D97-AF65-F5344CB8AC3E}">
        <p14:creationId xmlns:p14="http://schemas.microsoft.com/office/powerpoint/2010/main" val="23894712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– Server – Other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Memory</a:t>
            </a:r>
          </a:p>
          <a:p>
            <a:pPr lvl="1"/>
            <a:r>
              <a:rPr lang="en-GB" dirty="0"/>
              <a:t>Crucial</a:t>
            </a:r>
          </a:p>
          <a:p>
            <a:pPr lvl="1"/>
            <a:r>
              <a:rPr lang="en-GB" dirty="0"/>
              <a:t>DDR4</a:t>
            </a:r>
          </a:p>
          <a:p>
            <a:pPr lvl="1"/>
            <a:r>
              <a:rPr lang="en-GB" dirty="0"/>
              <a:t>2 x 8GB @ 2133MHz</a:t>
            </a:r>
          </a:p>
          <a:p>
            <a:r>
              <a:rPr lang="en-GB" dirty="0"/>
              <a:t>HDD</a:t>
            </a:r>
          </a:p>
          <a:p>
            <a:pPr lvl="1"/>
            <a:r>
              <a:rPr lang="en-GB" dirty="0"/>
              <a:t>WD</a:t>
            </a:r>
          </a:p>
          <a:p>
            <a:pPr lvl="1"/>
            <a:r>
              <a:rPr lang="en-GB" dirty="0"/>
              <a:t>SATAIII</a:t>
            </a:r>
          </a:p>
          <a:p>
            <a:pPr lvl="1"/>
            <a:r>
              <a:rPr lang="en-GB" dirty="0"/>
              <a:t>4 x 1TB</a:t>
            </a:r>
          </a:p>
          <a:p>
            <a:r>
              <a:rPr lang="en-GB" dirty="0"/>
              <a:t>PSU</a:t>
            </a:r>
          </a:p>
          <a:p>
            <a:pPr lvl="1"/>
            <a:r>
              <a:rPr lang="en-GB" dirty="0"/>
              <a:t>2 x 400W Platinum</a:t>
            </a:r>
          </a:p>
          <a:p>
            <a:pPr lvl="1"/>
            <a:r>
              <a:rPr lang="en-GB" dirty="0"/>
              <a:t>Battery Backup</a:t>
            </a:r>
          </a:p>
          <a:p>
            <a:pPr lvl="1"/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3970"/>
          <a:stretch/>
        </p:blipFill>
        <p:spPr>
          <a:xfrm>
            <a:off x="7449369" y="1792936"/>
            <a:ext cx="4320000" cy="371649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941541" y="6488668"/>
            <a:ext cx="4250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SuperMicro</a:t>
            </a:r>
            <a:r>
              <a:rPr lang="en-GB" dirty="0"/>
              <a:t> 5019S-MR-3Y Server, no date) </a:t>
            </a:r>
          </a:p>
        </p:txBody>
      </p:sp>
    </p:spTree>
    <p:extLst>
      <p:ext uri="{BB962C8B-B14F-4D97-AF65-F5344CB8AC3E}">
        <p14:creationId xmlns:p14="http://schemas.microsoft.com/office/powerpoint/2010/main" val="32514116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of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96774" cy="4351338"/>
          </a:xfrm>
        </p:spPr>
        <p:txBody>
          <a:bodyPr/>
          <a:lstStyle/>
          <a:p>
            <a:r>
              <a:rPr lang="en-GB" dirty="0"/>
              <a:t>Again, Upgradeable Hardware</a:t>
            </a:r>
          </a:p>
          <a:p>
            <a:pPr lvl="1"/>
            <a:r>
              <a:rPr lang="en-GB" dirty="0"/>
              <a:t>CPU</a:t>
            </a:r>
          </a:p>
          <a:p>
            <a:pPr lvl="1"/>
            <a:r>
              <a:rPr lang="en-GB" dirty="0"/>
              <a:t>Memory</a:t>
            </a:r>
          </a:p>
          <a:p>
            <a:r>
              <a:rPr lang="en-GB" dirty="0"/>
              <a:t>Storage solution offers more space for future expansion</a:t>
            </a:r>
          </a:p>
          <a:p>
            <a:r>
              <a:rPr lang="en-GB" dirty="0"/>
              <a:t>Power Supply Redundancy</a:t>
            </a:r>
          </a:p>
          <a:p>
            <a:pPr lvl="1"/>
            <a:r>
              <a:rPr lang="en-GB" dirty="0"/>
              <a:t>Battery Backup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35961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Software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Operating Systems, Sage Accounting, Sage CRM</a:t>
            </a:r>
          </a:p>
        </p:txBody>
      </p:sp>
    </p:spTree>
    <p:extLst>
      <p:ext uri="{BB962C8B-B14F-4D97-AF65-F5344CB8AC3E}">
        <p14:creationId xmlns:p14="http://schemas.microsoft.com/office/powerpoint/2010/main" val="23671441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75294" y="1792936"/>
            <a:ext cx="5916706" cy="42492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Client PC – Windows </a:t>
            </a:r>
            <a:r>
              <a:rPr lang="en-GB" sz="3600">
                <a:latin typeface="Calibri Light" panose="020F0302020204030204" pitchFamily="34" charset="0"/>
                <a:cs typeface="Arial" panose="020B0604020202020204" pitchFamily="34" charset="0"/>
              </a:rPr>
              <a:t>10</a:t>
            </a:r>
            <a:endParaRPr lang="en-GB"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4928940" cy="4206240"/>
          </a:xfrm>
        </p:spPr>
        <p:txBody>
          <a:bodyPr/>
          <a:lstStyle/>
          <a:p>
            <a:r>
              <a:rPr lang="en-GB"/>
              <a:t>Familiar OS</a:t>
            </a:r>
          </a:p>
          <a:p>
            <a:r>
              <a:rPr lang="en-GB"/>
              <a:t>Latest version of Microsoft Windows </a:t>
            </a:r>
          </a:p>
          <a:p>
            <a:r>
              <a:rPr lang="en-GB"/>
              <a:t>Additional Business Functionality</a:t>
            </a:r>
          </a:p>
          <a:p>
            <a:r>
              <a:rPr lang="en-GB"/>
              <a:t>Trusted boot</a:t>
            </a:r>
          </a:p>
        </p:txBody>
      </p:sp>
      <p:pic>
        <p:nvPicPr>
          <p:cNvPr id="1026" name="Picture 2" descr="https://upload.wikimedia.org/wikipedia/commons/7/7f/Windows10abstract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857" y="2142560"/>
            <a:ext cx="5427233" cy="3618155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400804" y="6110339"/>
            <a:ext cx="179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(Microsoft, 2015)</a:t>
            </a:r>
          </a:p>
        </p:txBody>
      </p:sp>
    </p:spTree>
    <p:extLst>
      <p:ext uri="{BB962C8B-B14F-4D97-AF65-F5344CB8AC3E}">
        <p14:creationId xmlns:p14="http://schemas.microsoft.com/office/powerpoint/2010/main" val="693928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75294" y="1792936"/>
            <a:ext cx="5916706" cy="42492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Server – Windows Server </a:t>
            </a:r>
            <a:r>
              <a:rPr lang="en-GB">
                <a:latin typeface="Calibri Light" panose="020F0302020204030204" pitchFamily="34" charset="0"/>
              </a:rPr>
              <a:t>2012</a:t>
            </a:r>
            <a:r>
              <a:rPr lang="en-GB"/>
              <a:t> R</a:t>
            </a:r>
            <a:r>
              <a:rPr lang="en-GB">
                <a:latin typeface="Calibri Light" panose="020F0302020204030204" pitchFamily="34" charset="0"/>
              </a:rPr>
              <a:t>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4982728" cy="4206240"/>
          </a:xfrm>
        </p:spPr>
        <p:txBody>
          <a:bodyPr/>
          <a:lstStyle/>
          <a:p>
            <a:r>
              <a:rPr lang="en-GB"/>
              <a:t>Latest Version of Microsoft Windows Server</a:t>
            </a:r>
          </a:p>
          <a:p>
            <a:r>
              <a:rPr lang="en-GB"/>
              <a:t>Easy to get programs running</a:t>
            </a:r>
          </a:p>
          <a:p>
            <a:r>
              <a:rPr lang="en-GB"/>
              <a:t>Remote Desktop</a:t>
            </a:r>
          </a:p>
          <a:p>
            <a:pPr lvl="1"/>
            <a:r>
              <a:rPr lang="en-GB"/>
              <a:t>Allows manipulation without direct server access</a:t>
            </a:r>
          </a:p>
          <a:p>
            <a:r>
              <a:rPr lang="en-GB"/>
              <a:t>Extra Features for Business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235" y="2691272"/>
            <a:ext cx="5450541" cy="30644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242107" y="6135449"/>
            <a:ext cx="1949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(Microsoft, 2016c) </a:t>
            </a:r>
          </a:p>
        </p:txBody>
      </p:sp>
    </p:spTree>
    <p:extLst>
      <p:ext uri="{BB962C8B-B14F-4D97-AF65-F5344CB8AC3E}">
        <p14:creationId xmlns:p14="http://schemas.microsoft.com/office/powerpoint/2010/main" val="34421468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Was used previously by employees </a:t>
            </a:r>
            <a:endParaRPr lang="EN-US">
              <a:solidFill>
                <a:srgbClr val="FFFFFF"/>
              </a:solidFill>
              <a:latin typeface="Corbel"/>
            </a:endParaRPr>
          </a:p>
          <a:p>
            <a:r>
              <a:rPr lang="EN-US"/>
              <a:t>Suitable for small businesses </a:t>
            </a:r>
          </a:p>
          <a:p>
            <a:r>
              <a:rPr lang="EN-US"/>
              <a:t>Less time for employees to be trained on it.  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765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Key Points 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2183" y="2000250"/>
            <a:ext cx="9784080" cy="42062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Network Technology </a:t>
            </a:r>
            <a:endParaRPr lang="en-GB" dirty="0"/>
          </a:p>
          <a:p>
            <a:r>
              <a:rPr lang="EN-GB" dirty="0"/>
              <a:t>Hardware </a:t>
            </a:r>
            <a:endParaRPr lang="en-GB" dirty="0"/>
          </a:p>
          <a:p>
            <a:r>
              <a:rPr lang="EN-GB" dirty="0"/>
              <a:t>Proposed Software </a:t>
            </a:r>
            <a:endParaRPr lang="en-GB" dirty="0"/>
          </a:p>
          <a:p>
            <a:r>
              <a:rPr lang="EN-GB" dirty="0"/>
              <a:t>Security </a:t>
            </a:r>
            <a:endParaRPr lang="en-GB" dirty="0"/>
          </a:p>
          <a:p>
            <a:r>
              <a:rPr lang="EN-GB" dirty="0"/>
              <a:t>Training 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6267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sage 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8150" y="1724025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alibri"/>
            </a:endParaRPr>
          </a:p>
          <a:p>
            <a:r>
              <a:rPr lang="EN-US">
                <a:latin typeface="Calibri"/>
              </a:rPr>
              <a:t>Sage offers more packages than any other Accounting software</a:t>
            </a:r>
          </a:p>
          <a:p>
            <a:r>
              <a:rPr lang="EN-US"/>
              <a:t>Improves communication and collaboration between all areas of the business</a:t>
            </a:r>
          </a:p>
          <a:p>
            <a:r>
              <a:rPr lang="EN-US">
                <a:latin typeface="Calibri"/>
              </a:rPr>
              <a:t> Enhance</a:t>
            </a:r>
            <a:r>
              <a:rPr lang="EN-US">
                <a:solidFill>
                  <a:srgbClr val="FFFFFF"/>
                </a:solidFill>
                <a:latin typeface="Calibri"/>
              </a:rPr>
              <a:t> productivity, customer satisfaction, flexibility and control Handle operations across multi-</a:t>
            </a:r>
            <a:r>
              <a:rPr lang="EN-US">
                <a:latin typeface="Calibri"/>
              </a:rPr>
              <a:t>national markets.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786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99BDD"/>
                </a:solidFill>
                <a:latin typeface="Calibri"/>
              </a:rPr>
              <a:t>Specification of sage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Automatic bank feeds </a:t>
            </a:r>
          </a:p>
          <a:p>
            <a:r>
              <a:rPr lang="EN-US"/>
              <a:t>Performance summaries </a:t>
            </a:r>
          </a:p>
          <a:p>
            <a:r>
              <a:rPr lang="EN-US"/>
              <a:t>Create custom quotes and invoices </a:t>
            </a:r>
          </a:p>
          <a:p>
            <a:r>
              <a:rPr lang="EN-US"/>
              <a:t>Tracking monthly income and expenses </a:t>
            </a:r>
          </a:p>
          <a:p>
            <a:r>
              <a:rPr lang="EN-US"/>
              <a:t>Produce advanced reports  </a:t>
            </a:r>
          </a:p>
          <a:p>
            <a:r>
              <a:rPr lang="EN-US"/>
              <a:t>Account collaboration </a:t>
            </a:r>
          </a:p>
          <a:p>
            <a:r>
              <a:rPr lang="EN-US"/>
              <a:t>Multiple users and companies </a:t>
            </a:r>
          </a:p>
        </p:txBody>
      </p:sp>
    </p:spTree>
    <p:extLst>
      <p:ext uri="{BB962C8B-B14F-4D97-AF65-F5344CB8AC3E}">
        <p14:creationId xmlns:p14="http://schemas.microsoft.com/office/powerpoint/2010/main" val="42816644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Customer Relationship Management system (CRM)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725" y="2038350"/>
            <a:ext cx="9784080" cy="42062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sz="2800"/>
              <a:t>Requirements</a:t>
            </a:r>
            <a:endParaRPr lang="en-US" sz="2800"/>
          </a:p>
          <a:p>
            <a:r>
              <a:rPr lang="x-none" sz="2000"/>
              <a:t>Data Consolidation</a:t>
            </a:r>
          </a:p>
          <a:p>
            <a:pPr lvl="2"/>
            <a:r>
              <a:rPr lang="en-GB" sz="1600"/>
              <a:t>Difficulties in retrieving customer information, due to customer sales records being kept on paper and sales reps storing client contact details locally in diaries and on card index.</a:t>
            </a:r>
          </a:p>
          <a:p>
            <a:r>
              <a:rPr lang="x-none"/>
              <a:t>Improved </a:t>
            </a:r>
            <a:r>
              <a:rPr lang="x-none" sz="2000"/>
              <a:t>Efficiency</a:t>
            </a:r>
          </a:p>
          <a:p>
            <a:pPr lvl="2"/>
            <a:r>
              <a:rPr lang="en-GB" sz="1600"/>
              <a:t>Too few calls made each day, due to the manual system being too slow.</a:t>
            </a:r>
            <a:endParaRPr lang="x-none" sz="1600"/>
          </a:p>
          <a:p>
            <a:r>
              <a:rPr lang="en-GB" sz="2000"/>
              <a:t>Sales</a:t>
            </a:r>
            <a:r>
              <a:rPr lang="x-none" sz="2000"/>
              <a:t>force Automation</a:t>
            </a:r>
          </a:p>
          <a:p>
            <a:pPr lvl="2"/>
            <a:r>
              <a:rPr lang="en-GB" sz="1600"/>
              <a:t>Call backs or sales opportunities missed, because of the lack of automatic reminders</a:t>
            </a:r>
            <a:endParaRPr lang="x-none" sz="1600"/>
          </a:p>
          <a:p>
            <a:r>
              <a:rPr lang="x-none" sz="2000"/>
              <a:t>Targeted Marketing Campaigns </a:t>
            </a:r>
          </a:p>
          <a:p>
            <a:pPr lvl="2"/>
            <a:r>
              <a:rPr lang="en-GB" sz="1600"/>
              <a:t>Promotions not targeted well, due to mailing lists being held externally.</a:t>
            </a:r>
            <a:endParaRPr lang="x-none" sz="1600"/>
          </a:p>
          <a:p>
            <a:r>
              <a:rPr lang="x-none" sz="2000"/>
              <a:t>Improved Communication Between Departments</a:t>
            </a:r>
          </a:p>
          <a:p>
            <a:pPr lvl="2"/>
            <a:endParaRPr lang="x-none" sz="1600"/>
          </a:p>
          <a:p>
            <a:endParaRPr lang="x-none"/>
          </a:p>
          <a:p>
            <a:endParaRPr lang="x-none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5839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CRM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/>
              <a:t>Sage CRM </a:t>
            </a:r>
          </a:p>
          <a:p>
            <a:endParaRPr lang="en-GB" sz="2800"/>
          </a:p>
          <a:p>
            <a:pPr lvl="1"/>
            <a:r>
              <a:rPr lang="EN-GB"/>
              <a:t>Preferred choice </a:t>
            </a:r>
            <a:r>
              <a:rPr lang="EN-GB" err="1"/>
              <a:t>SageACT</a:t>
            </a:r>
            <a:r>
              <a:rPr lang="EN-GB"/>
              <a:t>!</a:t>
            </a:r>
          </a:p>
          <a:p>
            <a:pPr marL="228600" lvl="1" indent="0">
              <a:buNone/>
            </a:pPr>
            <a:endParaRPr lang="en-GB"/>
          </a:p>
          <a:p>
            <a:pPr lvl="1"/>
            <a:r>
              <a:rPr lang="EN-GB"/>
              <a:t>Out of the Box Integration with Sage Accounting Software</a:t>
            </a:r>
          </a:p>
          <a:p>
            <a:pPr marL="228600" lvl="1" indent="0">
              <a:buNone/>
            </a:pPr>
            <a:endParaRPr lang="en-GB"/>
          </a:p>
          <a:p>
            <a:pPr lvl="1"/>
            <a:endParaRPr lang="en-GB"/>
          </a:p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401" y="1811986"/>
            <a:ext cx="4047599" cy="23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710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Benefits of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2095500"/>
            <a:ext cx="9784080" cy="42062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sz="2400">
                <a:solidFill>
                  <a:srgbClr val="FFFFFF"/>
                </a:solidFill>
                <a:latin typeface="Corbel"/>
              </a:rPr>
              <a:t>Centralised Data</a:t>
            </a:r>
          </a:p>
          <a:p>
            <a:pPr lvl="2"/>
            <a:r>
              <a:rPr lang="en-GB">
                <a:solidFill>
                  <a:srgbClr val="FFFFFF"/>
                </a:solidFill>
                <a:latin typeface="Corbel"/>
              </a:rPr>
              <a:t>Simplified data retrieval</a:t>
            </a:r>
          </a:p>
          <a:p>
            <a:pPr lvl="2"/>
            <a:r>
              <a:rPr lang="en-GB">
                <a:solidFill>
                  <a:srgbClr val="FFFFFF"/>
                </a:solidFill>
                <a:latin typeface="Corbel"/>
              </a:rPr>
              <a:t>Access data anywhere and anytime </a:t>
            </a:r>
            <a:endParaRPr lang="x-none">
              <a:solidFill>
                <a:srgbClr val="FFFFFF"/>
              </a:solidFill>
              <a:latin typeface="Corbel"/>
            </a:endParaRPr>
          </a:p>
          <a:p>
            <a:r>
              <a:rPr lang="x-none" sz="2400">
                <a:solidFill>
                  <a:srgbClr val="FFFFFF"/>
                </a:solidFill>
              </a:rPr>
              <a:t>   </a:t>
            </a:r>
            <a:r>
              <a:rPr lang="en-GB" sz="2400">
                <a:solidFill>
                  <a:srgbClr val="FFFFFF"/>
                </a:solidFill>
              </a:rPr>
              <a:t>Efficient business processes</a:t>
            </a:r>
          </a:p>
          <a:p>
            <a:pPr lvl="2"/>
            <a:r>
              <a:rPr lang="en-GB">
                <a:solidFill>
                  <a:srgbClr val="FFFFFF"/>
                </a:solidFill>
              </a:rPr>
              <a:t>Workflow automation</a:t>
            </a:r>
          </a:p>
          <a:p>
            <a:pPr lvl="2"/>
            <a:r>
              <a:rPr lang="en-GB">
                <a:solidFill>
                  <a:srgbClr val="FFFFFF"/>
                </a:solidFill>
              </a:rPr>
              <a:t>Integration with  accounting software</a:t>
            </a:r>
          </a:p>
          <a:p>
            <a:r>
              <a:rPr lang="en-GB" sz="2400">
                <a:solidFill>
                  <a:srgbClr val="FFFFFF"/>
                </a:solidFill>
              </a:rPr>
              <a:t>Targeted marketing Campaigns</a:t>
            </a:r>
            <a:endParaRPr lang="en-GB">
              <a:solidFill>
                <a:srgbClr val="FFFFFF"/>
              </a:solidFill>
            </a:endParaRPr>
          </a:p>
          <a:p>
            <a:pPr lvl="2"/>
            <a:r>
              <a:rPr lang="x-none">
                <a:solidFill>
                  <a:srgbClr val="FFFFFF"/>
                </a:solidFill>
              </a:rPr>
              <a:t> </a:t>
            </a:r>
            <a:r>
              <a:rPr lang="en-GB">
                <a:solidFill>
                  <a:srgbClr val="FFFFFF"/>
                </a:solidFill>
              </a:rPr>
              <a:t>Trend spotting</a:t>
            </a:r>
          </a:p>
          <a:p>
            <a:pPr lvl="2"/>
            <a:r>
              <a:rPr lang="en-GB">
                <a:solidFill>
                  <a:srgbClr val="FFFFFF"/>
                </a:solidFill>
              </a:rPr>
              <a:t>Email Campaigns </a:t>
            </a:r>
            <a:r>
              <a:rPr lang="x-none">
                <a:solidFill>
                  <a:srgbClr val="FFFFFF"/>
                </a:solidFill>
              </a:rPr>
              <a:t>  </a:t>
            </a:r>
            <a:endParaRPr lang="en-GB">
              <a:solidFill>
                <a:srgbClr val="FFFFFF"/>
              </a:solidFill>
            </a:endParaRPr>
          </a:p>
          <a:p>
            <a:pPr lvl="2"/>
            <a:r>
              <a:rPr lang="en-GB">
                <a:solidFill>
                  <a:srgbClr val="FFFFFF"/>
                </a:solidFill>
              </a:rPr>
              <a:t>Social media monitoring</a:t>
            </a:r>
            <a:r>
              <a:rPr lang="x-none">
                <a:solidFill>
                  <a:srgbClr val="FFFFFF"/>
                </a:solidFill>
              </a:rPr>
              <a:t>              </a:t>
            </a:r>
            <a:r>
              <a:rPr lang="x-none" sz="2000">
                <a:solidFill>
                  <a:srgbClr val="FFFFFF"/>
                </a:solidFill>
              </a:rPr>
              <a:t>                                                               </a:t>
            </a:r>
            <a:r>
              <a:rPr lang="en-GB" sz="2000">
                <a:solidFill>
                  <a:srgbClr val="FFFFFF"/>
                </a:solidFill>
              </a:rPr>
              <a:t>   </a:t>
            </a:r>
            <a:r>
              <a:rPr lang="x-none" sz="2000">
                <a:solidFill>
                  <a:srgbClr val="FFFFFF"/>
                </a:solidFill>
              </a:rPr>
              <a:t> </a:t>
            </a:r>
            <a:endParaRPr lang="x-non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95" y="1792936"/>
            <a:ext cx="5964583" cy="41588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6425" y="3238500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2344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Intranet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intranet system is needed for teaching purposes </a:t>
            </a:r>
          </a:p>
          <a:p>
            <a:endParaRPr lang="en-US"/>
          </a:p>
          <a:p>
            <a:r>
              <a:rPr lang="en-US"/>
              <a:t>The intranet will also allow staff to stay in contact with each other</a:t>
            </a:r>
          </a:p>
          <a:p>
            <a:endParaRPr lang="en-US"/>
          </a:p>
          <a:p>
            <a:r>
              <a:rPr lang="en-US"/>
              <a:t>Staff and student profiles will allow for good relationship between users</a:t>
            </a:r>
          </a:p>
        </p:txBody>
      </p:sp>
    </p:spTree>
    <p:extLst>
      <p:ext uri="{BB962C8B-B14F-4D97-AF65-F5344CB8AC3E}">
        <p14:creationId xmlns:p14="http://schemas.microsoft.com/office/powerpoint/2010/main" val="308516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Intranet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Moodle</a:t>
            </a:r>
          </a:p>
          <a:p>
            <a:pPr lvl="2"/>
            <a:r>
              <a:rPr lang="en-US" sz="2400"/>
              <a:t>Free </a:t>
            </a:r>
            <a:r>
              <a:rPr lang="mr-IN" sz="2400"/>
              <a:t>–</a:t>
            </a:r>
            <a:r>
              <a:rPr lang="en-US" sz="2400"/>
              <a:t> No licensing fees</a:t>
            </a:r>
          </a:p>
          <a:p>
            <a:pPr lvl="2"/>
            <a:endParaRPr lang="en-US" sz="2400"/>
          </a:p>
          <a:p>
            <a:pPr lvl="2"/>
            <a:r>
              <a:rPr lang="en-US" sz="2400"/>
              <a:t>Easy to use</a:t>
            </a:r>
          </a:p>
          <a:p>
            <a:pPr lvl="2"/>
            <a:endParaRPr lang="en-US" sz="2400"/>
          </a:p>
          <a:p>
            <a:pPr lvl="2"/>
            <a:r>
              <a:rPr lang="en-US" sz="2400"/>
              <a:t>Lots of users may all ready have had experience using the software</a:t>
            </a:r>
          </a:p>
          <a:p>
            <a:pPr lvl="2"/>
            <a:endParaRPr lang="en-US" sz="2400"/>
          </a:p>
          <a:p>
            <a:pPr lvl="2"/>
            <a:r>
              <a:rPr lang="en-US" sz="2400"/>
              <a:t>All in one learning platform</a:t>
            </a:r>
          </a:p>
        </p:txBody>
      </p:sp>
      <p:pic>
        <p:nvPicPr>
          <p:cNvPr id="4" name="Picture 3" descr="mood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728" y="3836927"/>
            <a:ext cx="5405077" cy="405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6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Security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Physical and Technical </a:t>
            </a:r>
          </a:p>
        </p:txBody>
      </p:sp>
    </p:spTree>
    <p:extLst>
      <p:ext uri="{BB962C8B-B14F-4D97-AF65-F5344CB8AC3E}">
        <p14:creationId xmlns:p14="http://schemas.microsoft.com/office/powerpoint/2010/main" val="26255183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The Data Protection Act 1998 states, under Principle 7-Security, </a:t>
            </a:r>
          </a:p>
          <a:p>
            <a:pPr marL="0" indent="0">
              <a:buNone/>
            </a:pPr>
            <a:r>
              <a:rPr lang="en-GB"/>
              <a:t>“Appropriate technical and organisational measures shall be taken against unauthorised or unlawful processing of personal data and accidental loss or destruction of, or damage to, personal data”. (</a:t>
            </a:r>
            <a:r>
              <a:rPr lang="en-GB" err="1"/>
              <a:t>Gov</a:t>
            </a:r>
            <a:r>
              <a:rPr lang="en-GB"/>
              <a:t>, 1998)</a:t>
            </a:r>
          </a:p>
          <a:p>
            <a:r>
              <a:rPr lang="en-GB"/>
              <a:t>Physical Security </a:t>
            </a:r>
          </a:p>
          <a:p>
            <a:pPr lvl="2"/>
            <a:r>
              <a:rPr lang="en-GB"/>
              <a:t>Physical security protects the machine and peripheral hardware, such as hubs and switches, from theft, electronic intrusion and damage.</a:t>
            </a:r>
          </a:p>
          <a:p>
            <a:r>
              <a:rPr lang="en-GB"/>
              <a:t>Technical Security</a:t>
            </a:r>
          </a:p>
          <a:p>
            <a:pPr lvl="2"/>
            <a:r>
              <a:rPr lang="en-GB"/>
              <a:t>Technical security provides barriers and other tools that protect programs, files and the flow of information to and from a computer.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122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Physical Security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/>
              <a:t>Create a secure server room</a:t>
            </a:r>
          </a:p>
          <a:p>
            <a:pPr marL="1288920" lvl="6" indent="0">
              <a:buNone/>
            </a:pPr>
            <a:endParaRPr lang="en-GB" sz="2200"/>
          </a:p>
          <a:p>
            <a:pPr lvl="2"/>
            <a:r>
              <a:rPr lang="en-GB" sz="2000"/>
              <a:t>Split the store room in two with a stud                                                                                                                      partition wall</a:t>
            </a:r>
          </a:p>
          <a:p>
            <a:pPr marL="457200" lvl="2" indent="0">
              <a:buNone/>
            </a:pPr>
            <a:endParaRPr lang="en-GB" sz="2000"/>
          </a:p>
          <a:p>
            <a:pPr lvl="2"/>
            <a:r>
              <a:rPr lang="en-GB" sz="2000"/>
              <a:t>Replace the suspended ceiling</a:t>
            </a:r>
          </a:p>
          <a:p>
            <a:pPr marL="457200" lvl="2" indent="0">
              <a:buNone/>
            </a:pPr>
            <a:endParaRPr lang="en-GB" sz="2000"/>
          </a:p>
          <a:p>
            <a:pPr lvl="2"/>
            <a:r>
              <a:rPr lang="en-GB" sz="2000"/>
              <a:t>Install a high security steel door</a:t>
            </a:r>
          </a:p>
          <a:p>
            <a:pPr marL="457200" lvl="2" indent="0">
              <a:buNone/>
            </a:pPr>
            <a:endParaRPr lang="en-GB" sz="2000"/>
          </a:p>
          <a:p>
            <a:pPr lvl="2"/>
            <a:r>
              <a:rPr lang="en-GB" sz="2000"/>
              <a:t>Fitted with a code lock medium security                                                                                         electronic lock</a:t>
            </a:r>
          </a:p>
          <a:p>
            <a:endParaRPr lang="en-GB"/>
          </a:p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008" y="1792936"/>
            <a:ext cx="5809992" cy="345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70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Network Technology 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Topology, </a:t>
            </a:r>
            <a:r>
              <a:rPr lang="EN-GB" dirty="0" smtClean="0"/>
              <a:t>Hardware,</a:t>
            </a:r>
            <a:r>
              <a:rPr lang="EN-GB" dirty="0"/>
              <a:t>  ISP</a:t>
            </a:r>
          </a:p>
        </p:txBody>
      </p:sp>
    </p:spTree>
    <p:extLst>
      <p:ext uri="{BB962C8B-B14F-4D97-AF65-F5344CB8AC3E}">
        <p14:creationId xmlns:p14="http://schemas.microsoft.com/office/powerpoint/2010/main" val="27672702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Physical security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PC Locks</a:t>
            </a:r>
          </a:p>
          <a:p>
            <a:endParaRPr lang="en-GB"/>
          </a:p>
          <a:p>
            <a:pPr lvl="2"/>
            <a:endParaRPr lang="en-GB"/>
          </a:p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699" y="1792936"/>
            <a:ext cx="4234075" cy="380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314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Physical security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CCTV System</a:t>
            </a:r>
          </a:p>
          <a:p>
            <a:r>
              <a:rPr lang="en-GB"/>
              <a:t>Internal</a:t>
            </a:r>
          </a:p>
          <a:p>
            <a:pPr lvl="2"/>
            <a:r>
              <a:rPr lang="en-GB"/>
              <a:t>CAM 1: Covering front entrance </a:t>
            </a:r>
          </a:p>
          <a:p>
            <a:pPr lvl="2"/>
            <a:r>
              <a:rPr lang="en-GB"/>
              <a:t>CAM 2: Covering sales entrance</a:t>
            </a:r>
          </a:p>
          <a:p>
            <a:pPr lvl="2"/>
            <a:r>
              <a:rPr lang="en-GB"/>
              <a:t>CAM 3: Covering server/switch room corridor and</a:t>
            </a:r>
          </a:p>
          <a:p>
            <a:pPr marL="457200" lvl="2" indent="0">
              <a:buNone/>
            </a:pPr>
            <a:r>
              <a:rPr lang="en-GB"/>
              <a:t>rear entrance    </a:t>
            </a:r>
          </a:p>
          <a:p>
            <a:pPr lvl="2"/>
            <a:r>
              <a:rPr lang="en-GB"/>
              <a:t>CAM 4: Inside the server/switch room</a:t>
            </a:r>
          </a:p>
          <a:p>
            <a:r>
              <a:rPr lang="en-GB"/>
              <a:t>External</a:t>
            </a:r>
          </a:p>
          <a:p>
            <a:pPr lvl="2"/>
            <a:r>
              <a:rPr lang="en-GB"/>
              <a:t>CAM 5: Covering the rear entrance</a:t>
            </a:r>
          </a:p>
          <a:p>
            <a:pPr marL="0" indent="0">
              <a:buNone/>
            </a:pPr>
            <a:r>
              <a:rPr lang="en-GB"/>
              <a:t>Monitor and DVR in secretary's office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12" t="879" b="13735"/>
          <a:stretch/>
        </p:blipFill>
        <p:spPr>
          <a:xfrm>
            <a:off x="7074807" y="1194099"/>
            <a:ext cx="5117193" cy="566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832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Benefits of Solution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2400"/>
          </a:p>
          <a:p>
            <a:r>
              <a:rPr lang="en-GB" sz="2400"/>
              <a:t>Server/Switch Room</a:t>
            </a:r>
          </a:p>
          <a:p>
            <a:pPr lvl="2"/>
            <a:r>
              <a:rPr lang="en-GB" sz="2000"/>
              <a:t>Fully Insulated </a:t>
            </a:r>
          </a:p>
          <a:p>
            <a:pPr lvl="2"/>
            <a:r>
              <a:rPr lang="en-GB" sz="2000"/>
              <a:t>Electronic Lock</a:t>
            </a:r>
          </a:p>
          <a:p>
            <a:pPr marL="457200" lvl="2" indent="0">
              <a:buNone/>
            </a:pPr>
            <a:endParaRPr lang="en-GB" sz="2000"/>
          </a:p>
          <a:p>
            <a:r>
              <a:rPr lang="en-GB" sz="2400"/>
              <a:t>CCTV</a:t>
            </a:r>
          </a:p>
          <a:p>
            <a:pPr lvl="2"/>
            <a:r>
              <a:rPr lang="en-GB" sz="2000"/>
              <a:t>1TB Hard Drive </a:t>
            </a:r>
          </a:p>
          <a:p>
            <a:pPr lvl="2"/>
            <a:r>
              <a:rPr lang="en-GB" sz="2000"/>
              <a:t>Dedicated Monitor </a:t>
            </a:r>
          </a:p>
          <a:p>
            <a:pPr marL="0" indent="0">
              <a:buNone/>
            </a:pPr>
            <a:endParaRPr lang="en-GB" sz="2400"/>
          </a:p>
          <a:p>
            <a:pPr lvl="2"/>
            <a:endParaRPr lang="en-GB" sz="2000"/>
          </a:p>
          <a:p>
            <a:pPr marL="0" indent="0">
              <a:buNone/>
            </a:pPr>
            <a:endParaRPr lang="en-GB" sz="2400"/>
          </a:p>
          <a:p>
            <a:pPr marL="0" indent="0">
              <a:buNone/>
            </a:pP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900" y="1584298"/>
            <a:ext cx="3522100" cy="46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357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Benefits of Solution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2400"/>
          </a:p>
          <a:p>
            <a:r>
              <a:rPr lang="en-GB" sz="2400"/>
              <a:t>Server/Switch Room</a:t>
            </a:r>
          </a:p>
          <a:p>
            <a:pPr lvl="2"/>
            <a:r>
              <a:rPr lang="en-GB" sz="2000"/>
              <a:t>Fully Insulated </a:t>
            </a:r>
          </a:p>
          <a:p>
            <a:pPr lvl="2"/>
            <a:r>
              <a:rPr lang="en-GB" sz="2000"/>
              <a:t>Electronic Lock</a:t>
            </a:r>
          </a:p>
          <a:p>
            <a:pPr marL="457200" lvl="2" indent="0">
              <a:buNone/>
            </a:pPr>
            <a:endParaRPr lang="en-GB" sz="2000"/>
          </a:p>
          <a:p>
            <a:r>
              <a:rPr lang="en-GB" sz="2400"/>
              <a:t>CCTV</a:t>
            </a:r>
          </a:p>
          <a:p>
            <a:pPr lvl="2"/>
            <a:r>
              <a:rPr lang="en-GB" sz="2000"/>
              <a:t>1TB Hard Drive </a:t>
            </a:r>
          </a:p>
          <a:p>
            <a:pPr lvl="2"/>
            <a:r>
              <a:rPr lang="en-GB" sz="2000"/>
              <a:t>Dedicated Monitor </a:t>
            </a:r>
          </a:p>
          <a:p>
            <a:pPr marL="0" indent="0">
              <a:buNone/>
            </a:pPr>
            <a:endParaRPr lang="en-GB" sz="2400"/>
          </a:p>
          <a:p>
            <a:pPr lvl="2"/>
            <a:endParaRPr lang="en-GB" sz="2000"/>
          </a:p>
          <a:p>
            <a:pPr marL="0" indent="0">
              <a:buNone/>
            </a:pPr>
            <a:endParaRPr lang="en-GB" sz="2400"/>
          </a:p>
          <a:p>
            <a:pPr marL="0" indent="0">
              <a:buNone/>
            </a:pP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134" y="1792936"/>
            <a:ext cx="3418260" cy="331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980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Benefits of Solution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2400"/>
          </a:p>
          <a:p>
            <a:r>
              <a:rPr lang="en-GB" sz="2400"/>
              <a:t>Server/Switch Room</a:t>
            </a:r>
          </a:p>
          <a:p>
            <a:pPr lvl="2"/>
            <a:r>
              <a:rPr lang="en-GB" sz="2000"/>
              <a:t>Fully Insulated </a:t>
            </a:r>
          </a:p>
          <a:p>
            <a:pPr lvl="2"/>
            <a:r>
              <a:rPr lang="en-GB" sz="2000"/>
              <a:t>Electronic Lock</a:t>
            </a:r>
          </a:p>
          <a:p>
            <a:pPr marL="457200" lvl="2" indent="0">
              <a:buNone/>
            </a:pPr>
            <a:endParaRPr lang="en-GB" sz="2000"/>
          </a:p>
          <a:p>
            <a:r>
              <a:rPr lang="en-GB" sz="2400"/>
              <a:t>CCTV</a:t>
            </a:r>
          </a:p>
          <a:p>
            <a:pPr lvl="2"/>
            <a:r>
              <a:rPr lang="en-GB" sz="2000"/>
              <a:t>1TB Hard Drive </a:t>
            </a:r>
          </a:p>
          <a:p>
            <a:pPr lvl="2"/>
            <a:r>
              <a:rPr lang="en-GB" sz="2000"/>
              <a:t>Dedicated Monitor </a:t>
            </a:r>
          </a:p>
          <a:p>
            <a:pPr marL="0" indent="0">
              <a:buNone/>
            </a:pPr>
            <a:endParaRPr lang="en-GB" sz="2400"/>
          </a:p>
          <a:p>
            <a:pPr lvl="2"/>
            <a:endParaRPr lang="en-GB" sz="2000"/>
          </a:p>
          <a:p>
            <a:pPr marL="0" indent="0">
              <a:buNone/>
            </a:pPr>
            <a:endParaRPr lang="en-GB" sz="2400"/>
          </a:p>
          <a:p>
            <a:pPr marL="0" indent="0">
              <a:buNone/>
            </a:pP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219" y="1792936"/>
            <a:ext cx="3959781" cy="394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63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Technical SECURITY </a:t>
            </a:r>
            <a:r>
              <a:rPr lang="mr-IN"/>
              <a:t>–</a:t>
            </a:r>
            <a:r>
              <a:rPr lang="en-GB"/>
              <a:t>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1905000"/>
            <a:ext cx="9784080" cy="4312920"/>
          </a:xfrm>
        </p:spPr>
        <p:txBody>
          <a:bodyPr/>
          <a:lstStyle/>
          <a:p>
            <a:endParaRPr lang="en-GB"/>
          </a:p>
          <a:p>
            <a:r>
              <a:rPr lang="en-GB"/>
              <a:t>Key to ensuring safeguarding</a:t>
            </a:r>
          </a:p>
          <a:p>
            <a:endParaRPr lang="en-GB"/>
          </a:p>
          <a:p>
            <a:r>
              <a:rPr lang="en-GB"/>
              <a:t>Legal - Data protection</a:t>
            </a:r>
          </a:p>
          <a:p>
            <a:endParaRPr lang="en-GB"/>
          </a:p>
          <a:p>
            <a:r>
              <a:rPr lang="en-GB"/>
              <a:t>Access Control</a:t>
            </a:r>
          </a:p>
          <a:p>
            <a:endParaRPr lang="en-GB"/>
          </a:p>
          <a:p>
            <a:r>
              <a:rPr lang="en-GB"/>
              <a:t>Policies and Procedures</a:t>
            </a:r>
          </a:p>
        </p:txBody>
      </p:sp>
    </p:spTree>
    <p:extLst>
      <p:ext uri="{BB962C8B-B14F-4D97-AF65-F5344CB8AC3E}">
        <p14:creationId xmlns:p14="http://schemas.microsoft.com/office/powerpoint/2010/main" val="6768771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Technical SECURITY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Email Security</a:t>
            </a:r>
          </a:p>
          <a:p>
            <a:endParaRPr lang="en-US"/>
          </a:p>
          <a:p>
            <a:r>
              <a:rPr lang="en-US"/>
              <a:t>Access Control</a:t>
            </a:r>
          </a:p>
          <a:p>
            <a:endParaRPr lang="en-US"/>
          </a:p>
          <a:p>
            <a:r>
              <a:rPr lang="en-US"/>
              <a:t>Firewalls and Anti-Virus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5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Symantec Endpoint Protection Small to Medium Business Edition</a:t>
            </a:r>
          </a:p>
          <a:p>
            <a:pPr lvl="1"/>
            <a:r>
              <a:rPr lang="en-US" sz="2000"/>
              <a:t>20 </a:t>
            </a:r>
            <a:r>
              <a:rPr lang="en-US"/>
              <a:t>endpoints </a:t>
            </a:r>
          </a:p>
          <a:p>
            <a:pPr lvl="1"/>
            <a:r>
              <a:rPr lang="en-US"/>
              <a:t>3 </a:t>
            </a:r>
            <a:r>
              <a:rPr lang="en-US" sz="2000"/>
              <a:t>year</a:t>
            </a:r>
            <a:r>
              <a:rPr lang="en-US"/>
              <a:t> subscription £760</a:t>
            </a:r>
          </a:p>
          <a:p>
            <a:pPr lvl="1"/>
            <a:r>
              <a:rPr lang="en-US" sz="2000"/>
              <a:t>Easy </a:t>
            </a:r>
            <a:r>
              <a:rPr lang="en-US"/>
              <a:t>setup</a:t>
            </a:r>
          </a:p>
          <a:p>
            <a:pPr lvl="1"/>
            <a:r>
              <a:rPr lang="en-US"/>
              <a:t>Ideal for a business with no dedicated IT maintenance employee</a:t>
            </a:r>
          </a:p>
          <a:p>
            <a:pPr lvl="1"/>
            <a:endParaRPr lang="en-US"/>
          </a:p>
        </p:txBody>
      </p:sp>
      <p:pic>
        <p:nvPicPr>
          <p:cNvPr id="4" name="Picture 3" descr="norton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00" y="4515136"/>
            <a:ext cx="2977243" cy="219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Training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894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Training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02919" y="2011679"/>
            <a:ext cx="9784080" cy="46889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Who needs training?</a:t>
            </a:r>
          </a:p>
          <a:p>
            <a:pPr lvl="3"/>
            <a:r>
              <a:rPr lang="EN-US" dirty="0"/>
              <a:t>Administration training (Sales AM)</a:t>
            </a:r>
          </a:p>
          <a:p>
            <a:pPr marL="685800" lvl="3" indent="0">
              <a:buNone/>
            </a:pPr>
            <a:endParaRPr lang="EN-US" dirty="0"/>
          </a:p>
          <a:p>
            <a:pPr lvl="2"/>
            <a:r>
              <a:rPr lang="EN-US" dirty="0"/>
              <a:t>Server maintainer </a:t>
            </a:r>
          </a:p>
          <a:p>
            <a:pPr lvl="3"/>
            <a:r>
              <a:rPr lang="EN-US" dirty="0"/>
              <a:t>Moodle</a:t>
            </a:r>
          </a:p>
          <a:p>
            <a:pPr lvl="3"/>
            <a:r>
              <a:rPr lang="EN-US" dirty="0"/>
              <a:t>CRM-Sage will look after this</a:t>
            </a:r>
          </a:p>
          <a:p>
            <a:pPr lvl="3"/>
            <a:r>
              <a:rPr lang="EN-US" dirty="0"/>
              <a:t>Sage AS </a:t>
            </a:r>
          </a:p>
          <a:p>
            <a:pPr marL="685800" lvl="3" indent="0">
              <a:buNone/>
            </a:pPr>
            <a:endParaRPr lang="EN-US" dirty="0"/>
          </a:p>
          <a:p>
            <a:pPr lvl="2"/>
            <a:r>
              <a:rPr lang="EN-US" dirty="0"/>
              <a:t>Network Management</a:t>
            </a:r>
          </a:p>
          <a:p>
            <a:pPr lvl="3"/>
            <a:r>
              <a:rPr lang="EN-US" dirty="0"/>
              <a:t>Maintaining network hardware</a:t>
            </a:r>
          </a:p>
          <a:p>
            <a:pPr lvl="3"/>
            <a:r>
              <a:rPr lang="EN-US" dirty="0"/>
              <a:t>Troubleshooting </a:t>
            </a:r>
            <a:r>
              <a:rPr lang="EN-US" dirty="0" smtClean="0"/>
              <a:t>issues</a:t>
            </a:r>
          </a:p>
          <a:p>
            <a:pPr marL="685800" lvl="3" indent="0">
              <a:buNone/>
            </a:pPr>
            <a:r>
              <a:rPr lang="EN-GB" sz="700" dirty="0"/>
              <a:t/>
            </a:r>
            <a:br>
              <a:rPr lang="EN-GB" sz="700" dirty="0"/>
            </a:br>
            <a:endParaRPr lang="EN-GB" sz="700" dirty="0"/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5566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970" y="1990725"/>
            <a:ext cx="9784080" cy="4206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b="1" u="sng"/>
              <a:t>Problems</a:t>
            </a:r>
          </a:p>
          <a:p>
            <a:r>
              <a:rPr lang="EN-GB"/>
              <a:t>Staff can not access each others diaries</a:t>
            </a:r>
          </a:p>
          <a:p>
            <a:r>
              <a:rPr lang="EN-GB"/>
              <a:t>Staff struggle to access client details </a:t>
            </a:r>
          </a:p>
          <a:p>
            <a:r>
              <a:rPr lang="EN-GB"/>
              <a:t>Slow sales process </a:t>
            </a:r>
            <a:endParaRPr lang="EN-GB">
              <a:solidFill>
                <a:srgbClr val="FFD965"/>
              </a:solidFill>
            </a:endParaRPr>
          </a:p>
          <a:p>
            <a:r>
              <a:rPr lang="EN-GB"/>
              <a:t>Not enough printer access </a:t>
            </a:r>
          </a:p>
          <a:p>
            <a:pPr>
              <a:buFont typeface="Arial" charset="0"/>
              <a:buChar char="•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6051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Installation and costs  </a:t>
            </a:r>
          </a:p>
        </p:txBody>
      </p:sp>
    </p:spTree>
    <p:extLst>
      <p:ext uri="{BB962C8B-B14F-4D97-AF65-F5344CB8AC3E}">
        <p14:creationId xmlns:p14="http://schemas.microsoft.com/office/powerpoint/2010/main" val="24097222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Installation Schedule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</a:rPr>
              <a:t>Its going to take about a week to be completed, with a maximum of 2 days down time</a:t>
            </a: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6720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27229" y="2159779"/>
            <a:ext cx="4817172" cy="42068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buClr>
                <a:srgbClr val="FFFFFF"/>
              </a:buClr>
            </a:pPr>
            <a:r>
              <a:rPr lang="EN-US" sz="2200" dirty="0"/>
              <a:t>Total Cost:  </a:t>
            </a:r>
            <a:r>
              <a:rPr lang="EN-US" sz="2200" dirty="0" smtClean="0"/>
              <a:t>£35533.52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346355" y="1918741"/>
            <a:ext cx="4817172" cy="49392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Network hardware £</a:t>
            </a:r>
            <a:r>
              <a:rPr lang="EN-US" dirty="0" smtClean="0"/>
              <a:t>1912.50</a:t>
            </a:r>
          </a:p>
          <a:p>
            <a:r>
              <a:rPr lang="en-US" dirty="0" smtClean="0"/>
              <a:t>PC Hardware £6358.00</a:t>
            </a:r>
          </a:p>
          <a:p>
            <a:r>
              <a:rPr lang="en-US" dirty="0" smtClean="0"/>
              <a:t>Server Hardware £5088.05</a:t>
            </a:r>
          </a:p>
          <a:p>
            <a:r>
              <a:rPr lang="EN-US" dirty="0" smtClean="0"/>
              <a:t>Other Hardware £1737.97</a:t>
            </a:r>
            <a:endParaRPr lang="EN-US" dirty="0"/>
          </a:p>
          <a:p>
            <a:r>
              <a:rPr lang="EN-US" dirty="0"/>
              <a:t>ISP  1 year £8400</a:t>
            </a:r>
          </a:p>
          <a:p>
            <a:r>
              <a:rPr lang="EN-US" sz="3500" dirty="0" smtClean="0"/>
              <a:t>£23496.52</a:t>
            </a:r>
            <a:endParaRPr lang="EN-US" sz="3500" dirty="0"/>
          </a:p>
          <a:p>
            <a:r>
              <a:rPr lang="EN-US" dirty="0"/>
              <a:t>Software</a:t>
            </a:r>
          </a:p>
          <a:p>
            <a:pPr lvl="1"/>
            <a:r>
              <a:rPr lang="EN-US" dirty="0"/>
              <a:t>Sage CRM including training £7744</a:t>
            </a:r>
          </a:p>
          <a:p>
            <a:pPr lvl="1"/>
            <a:r>
              <a:rPr lang="EN-US" dirty="0"/>
              <a:t>Sage 5o account standard £25 a  month </a:t>
            </a:r>
          </a:p>
          <a:p>
            <a:pPr lvl="1"/>
            <a:r>
              <a:rPr lang="EN-US" dirty="0"/>
              <a:t>Training for sage 50 £220 for four exams</a:t>
            </a:r>
          </a:p>
          <a:p>
            <a:pPr lvl="1"/>
            <a:r>
              <a:rPr lang="EN-US" sz="3300" dirty="0"/>
              <a:t>£8784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Physical £2493.00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Technical Security £760 (3 year subscription)</a:t>
            </a:r>
          </a:p>
          <a:p>
            <a:pPr lvl="1">
              <a:buClr>
                <a:srgbClr val="FFFFFF"/>
              </a:buClr>
            </a:pPr>
            <a:r>
              <a:rPr lang="EN-US" sz="3200" dirty="0">
                <a:solidFill>
                  <a:srgbClr val="FFFFFF"/>
                </a:solidFill>
              </a:rPr>
              <a:t>£3253</a:t>
            </a:r>
          </a:p>
          <a:p>
            <a:pPr lvl="1">
              <a:buClr>
                <a:srgbClr val="FFFFFF"/>
              </a:buClr>
            </a:pP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FFFFFF"/>
              </a:buClr>
            </a:pP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FFFFFF"/>
              </a:buClr>
            </a:pPr>
            <a:endParaRPr lang="en-US" dirty="0">
              <a:solidFill>
                <a:srgbClr val="FFFFFF"/>
              </a:solidFill>
            </a:endParaRPr>
          </a:p>
          <a:p>
            <a:pPr marL="228600" lvl="1" indent="0">
              <a:buFont typeface="Wingdings" pitchFamily="2" charset="2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999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557" y="2011680"/>
            <a:ext cx="4786969" cy="42062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900" i="1" err="1"/>
              <a:t>ASRock</a:t>
            </a:r>
            <a:r>
              <a:rPr lang="en-GB" sz="900" i="1"/>
              <a:t> H81M-DGS R2.0 Micro-ATX Motherboard</a:t>
            </a:r>
            <a:r>
              <a:rPr lang="en-GB" sz="900"/>
              <a:t> (2015) Available at: https://www.scan.co.uk/products/asrock-h81m-dgs-r20-intel-h81-s-1150-ddr3-sata-iii-6gb-s-pcie-20-(x16)-d-sub-(vga)-dvi-d-micro-atx-m (Accessed: 3 December 2016).</a:t>
            </a:r>
          </a:p>
          <a:p>
            <a:pPr marL="0" indent="0">
              <a:buNone/>
            </a:pPr>
            <a:r>
              <a:rPr lang="en-GB" sz="900"/>
              <a:t>Kuru, D. (2010) </a:t>
            </a:r>
            <a:r>
              <a:rPr lang="en-GB" sz="900" i="1"/>
              <a:t>Intel Pentium M</a:t>
            </a:r>
            <a:r>
              <a:rPr lang="en-GB" sz="900"/>
              <a:t> Available at: https://commons.wikimedia.org/wiki/File:Intel_Pentium_M_1.4_(RH80535GC0171M)-bottom_oblique_PNr%C2%B00336.jpg (Accessed: 3 December 2016).</a:t>
            </a:r>
          </a:p>
          <a:p>
            <a:pPr marL="0" indent="0">
              <a:buNone/>
            </a:pPr>
            <a:r>
              <a:rPr lang="en-GB" sz="900">
                <a:effectLst/>
              </a:rPr>
              <a:t> CiT, </a:t>
            </a:r>
            <a:r>
              <a:rPr lang="en-GB" sz="900" err="1">
                <a:effectLst/>
              </a:rPr>
              <a:t>Cit</a:t>
            </a:r>
            <a:r>
              <a:rPr lang="en-GB" sz="900">
                <a:effectLst/>
              </a:rPr>
              <a:t> S503 Tower Case. 2016. Web. 25 Nov. 2016.</a:t>
            </a:r>
            <a:endParaRPr lang="en-GB" sz="900"/>
          </a:p>
          <a:p>
            <a:pPr marL="0" indent="0">
              <a:buNone/>
            </a:pPr>
            <a:r>
              <a:rPr lang="en-GB" sz="900" i="1"/>
              <a:t>Western Digital Blue WD10EZEX</a:t>
            </a:r>
            <a:r>
              <a:rPr lang="en-GB" sz="900"/>
              <a:t> (2016) Available at: https://www.scan.co.uk/products/1tb-wd-blue-wd10ezex-sata-iii-6gb-s-7200rpm-64mb-cache-8ms-oem-hdd (Accessed: 3 December 2016).</a:t>
            </a:r>
          </a:p>
          <a:p>
            <a:pPr marL="0" indent="0">
              <a:buNone/>
            </a:pPr>
            <a:r>
              <a:rPr lang="en-GB" sz="900" i="1"/>
              <a:t>Logitech MK120</a:t>
            </a:r>
            <a:r>
              <a:rPr lang="en-GB" sz="900"/>
              <a:t> (2015) Available at: https://www.scan.co.uk/products/ogitech-desktop-mk120-wired-keyboard-usb-1000dpi-optical-mouse-black (Accessed: 3 December 2016).</a:t>
            </a:r>
          </a:p>
          <a:p>
            <a:pPr marL="0" indent="0">
              <a:buNone/>
            </a:pPr>
            <a:r>
              <a:rPr lang="en-GB" sz="900" i="1"/>
              <a:t>LMS Data Server Cabinet</a:t>
            </a:r>
            <a:r>
              <a:rPr lang="en-GB" sz="900"/>
              <a:t> (1987) Available at: https://www.scan.co.uk/products/18u-19-550mm-deep-wall-mount-cabinet-black (Accessed: 3 December 2016).</a:t>
            </a:r>
          </a:p>
          <a:p>
            <a:pPr marL="0" indent="0">
              <a:buNone/>
            </a:pPr>
            <a:r>
              <a:rPr lang="en-GB" sz="900" i="1" err="1"/>
              <a:t>SuperMicro</a:t>
            </a:r>
            <a:r>
              <a:rPr lang="en-GB" sz="900" i="1"/>
              <a:t> 5019S-MR-3Y Server</a:t>
            </a:r>
            <a:r>
              <a:rPr lang="en-GB" sz="900"/>
              <a:t> (no date) Available at: https://www.scan.co.uk/3xs/configurator/rack-server-intel-xeon-e3-1200-supermicro-5019s-mr2 (Accessed: 3 December 2016).</a:t>
            </a:r>
          </a:p>
          <a:p>
            <a:pPr marL="0" indent="0">
              <a:buNone/>
            </a:pPr>
            <a:r>
              <a:rPr lang="en-GB" sz="900" i="1"/>
              <a:t>Intel Xeon E3 Series CPU</a:t>
            </a:r>
            <a:r>
              <a:rPr lang="en-GB" sz="900"/>
              <a:t> (2013) Available at: https://commons.wikimedia.org/wiki/File:Intel_Xeon_E3-1240V3_Haswell_3.40GHz.jpg (Accessed: 3 December 2016).</a:t>
            </a:r>
          </a:p>
          <a:p>
            <a:pPr marL="0" indent="0">
              <a:buNone/>
            </a:pPr>
            <a:r>
              <a:rPr lang="en-GB" sz="900" i="1" err="1"/>
              <a:t>SuperMicro</a:t>
            </a:r>
            <a:r>
              <a:rPr lang="en-GB" sz="900" i="1"/>
              <a:t> Server Blade</a:t>
            </a:r>
            <a:r>
              <a:rPr lang="en-GB" sz="900"/>
              <a:t> (2016) Available at: https://en.wikipedia.org/wiki/Blade_server#/media/File:Supermicro_SBI-7228R-T2X_blade_server.jpg (Accessed: 3 December 2016).</a:t>
            </a:r>
          </a:p>
          <a:p>
            <a:pPr marL="0" indent="0">
              <a:buNone/>
            </a:pPr>
            <a:endParaRPr lang="en-GB" sz="900"/>
          </a:p>
          <a:p>
            <a:pPr marL="0" indent="0">
              <a:buNone/>
            </a:pPr>
            <a:endParaRPr lang="en-GB" sz="900">
              <a:effectLst/>
            </a:endParaRPr>
          </a:p>
          <a:p>
            <a:pPr marL="0" indent="0">
              <a:buNone/>
            </a:pPr>
            <a:endParaRPr lang="en-GB" sz="90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28928" y="2011680"/>
            <a:ext cx="4786969" cy="4206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sz="900"/>
              <a:t>Microsoft (2016c) Wikipedia Available at: </a:t>
            </a:r>
            <a:r>
              <a:rPr lang="en-GB" sz="900">
                <a:hlinkClick r:id="rId2"/>
              </a:rPr>
              <a:t>https://en.wikipedia.org/wiki/File:Start_screen_on_Windows_Server_2012.png</a:t>
            </a:r>
            <a:r>
              <a:rPr lang="en-GB" sz="900"/>
              <a:t>, used with permission from Microsoft (Accessed: 12 December 2016).</a:t>
            </a:r>
          </a:p>
          <a:p>
            <a:pPr marL="0" indent="0">
              <a:buFont typeface="Wingdings" pitchFamily="2" charset="2"/>
              <a:buNone/>
            </a:pPr>
            <a:r>
              <a:rPr lang="en-GB" sz="900"/>
              <a:t>Microsoft (2015) Wikipedia Available at: https://simple.wikipedia.org/wiki/File:Windows10abstract.png (Accessed: 12 December 2016).</a:t>
            </a:r>
          </a:p>
          <a:p>
            <a:pPr marL="0" indent="0">
              <a:buNone/>
            </a:pPr>
            <a:r>
              <a:rPr lang="en-GB" sz="900"/>
              <a:t>Gigabyte (2016) Gigabyte 11ac Wireless </a:t>
            </a:r>
            <a:r>
              <a:rPr lang="en-GB" sz="900" err="1"/>
              <a:t>PCIe</a:t>
            </a:r>
            <a:r>
              <a:rPr lang="en-GB" sz="900"/>
              <a:t> Card Available at: https://www.scan.co.uk/products/gigabyte-gc-wb867d-i-(rev-42)-pcie-wifi-card-867mbps-dual-band-80211ac-bluetooth-42-pci-e-20-externa (Accessed: 13 December 2016).</a:t>
            </a:r>
          </a:p>
          <a:p>
            <a:pPr marL="0" indent="0">
              <a:buFont typeface="Wingdings" pitchFamily="2" charset="2"/>
              <a:buNone/>
            </a:pPr>
            <a:endParaRPr lang="en-GB" sz="900"/>
          </a:p>
          <a:p>
            <a:pPr marL="0" indent="0">
              <a:buFont typeface="Wingdings" pitchFamily="2" charset="2"/>
              <a:buNone/>
            </a:pPr>
            <a:endParaRPr lang="en-GB" sz="900"/>
          </a:p>
          <a:p>
            <a:pPr marL="0" indent="0">
              <a:buFont typeface="Wingdings" pitchFamily="2" charset="2"/>
              <a:buNone/>
            </a:pP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15482466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557" y="2011680"/>
            <a:ext cx="5237921" cy="42062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900" i="1" err="1"/>
              <a:t>ASRock</a:t>
            </a:r>
            <a:r>
              <a:rPr lang="en-GB" sz="900" i="1"/>
              <a:t> H81M-DGS R2.0 Micro-ATX Motherboard</a:t>
            </a:r>
            <a:r>
              <a:rPr lang="en-GB" sz="900"/>
              <a:t> (2015) Available at: https://www.scan.co.uk/products/asrock-h81m-dgs-r20-intel-h81-s-1150-ddr3-sata-iii-6gb-s-pcie-20-(x16)-d-sub-(vga)-dvi-d-micro-atx-m (Accessed: 3 December 2016).</a:t>
            </a:r>
          </a:p>
          <a:p>
            <a:pPr marL="0" indent="0">
              <a:buNone/>
            </a:pPr>
            <a:r>
              <a:rPr lang="en-GB" sz="900"/>
              <a:t>Kuru, D. (2010) </a:t>
            </a:r>
            <a:r>
              <a:rPr lang="en-GB" sz="900" i="1"/>
              <a:t>Intel Pentium M</a:t>
            </a:r>
            <a:r>
              <a:rPr lang="en-GB" sz="900"/>
              <a:t> Available at: https://commons.wikimedia.org/wiki/File:Intel_Pentium_M_1.4_(RH80535GC0171M)-bottom_oblique_PNr%C2%B00336.jpg (Accessed: 3 December 2016).</a:t>
            </a:r>
          </a:p>
          <a:p>
            <a:pPr marL="0" indent="0">
              <a:buNone/>
            </a:pPr>
            <a:r>
              <a:rPr lang="en-GB" sz="900">
                <a:effectLst/>
              </a:rPr>
              <a:t> CiT, </a:t>
            </a:r>
            <a:r>
              <a:rPr lang="en-GB" sz="900" err="1">
                <a:effectLst/>
              </a:rPr>
              <a:t>Cit</a:t>
            </a:r>
            <a:r>
              <a:rPr lang="en-GB" sz="900">
                <a:effectLst/>
              </a:rPr>
              <a:t> S503 Tower Case. 2016. Web. 25 Nov. 2016.</a:t>
            </a:r>
            <a:endParaRPr lang="en-GB" sz="900"/>
          </a:p>
          <a:p>
            <a:pPr marL="0" indent="0">
              <a:buNone/>
            </a:pPr>
            <a:r>
              <a:rPr lang="en-GB" sz="900" i="1"/>
              <a:t>Western Digital Blue WD10EZEX</a:t>
            </a:r>
            <a:r>
              <a:rPr lang="en-GB" sz="900"/>
              <a:t> (2016) Available at: https://www.scan.co.uk/products/1tb-wd-blue-wd10ezex-sata-iii-6gb-s-7200rpm-64mb-cache-8ms-oem-hdd (Accessed: 3 December 2016).</a:t>
            </a:r>
          </a:p>
          <a:p>
            <a:pPr marL="0" indent="0">
              <a:buNone/>
            </a:pPr>
            <a:r>
              <a:rPr lang="en-GB" sz="900" i="1"/>
              <a:t>Logitech MK120</a:t>
            </a:r>
            <a:r>
              <a:rPr lang="en-GB" sz="900"/>
              <a:t> (2015) Available at: https://www.scan.co.uk/products/ogitech-desktop-mk120-wired-keyboard-usb-1000dpi-optical-mouse-black (Accessed: 3 December 2016).</a:t>
            </a:r>
          </a:p>
          <a:p>
            <a:pPr marL="0" indent="0">
              <a:buNone/>
            </a:pPr>
            <a:r>
              <a:rPr lang="en-GB" sz="900" i="1"/>
              <a:t>LMS Data Server Cabinet</a:t>
            </a:r>
            <a:r>
              <a:rPr lang="en-GB" sz="900"/>
              <a:t> (1987) Available at: https://www.scan.co.uk/products/18u-19-550mm-deep-wall-mount-cabinet-black (Accessed: 3 December 2016).</a:t>
            </a:r>
          </a:p>
          <a:p>
            <a:pPr marL="0" indent="0">
              <a:buNone/>
            </a:pPr>
            <a:r>
              <a:rPr lang="en-GB" sz="900" i="1" err="1"/>
              <a:t>SuperMicro</a:t>
            </a:r>
            <a:r>
              <a:rPr lang="en-GB" sz="900" i="1"/>
              <a:t> 5019S-MR-3Y Server</a:t>
            </a:r>
            <a:r>
              <a:rPr lang="en-GB" sz="900"/>
              <a:t> (no date) Available at: https://www.scan.co.uk/3xs/configurator/rack-server-intel-xeon-e3-1200-supermicro-5019s-mr2 (Accessed: 3 December 2016).</a:t>
            </a:r>
          </a:p>
          <a:p>
            <a:pPr marL="0" indent="0">
              <a:buNone/>
            </a:pPr>
            <a:r>
              <a:rPr lang="en-GB" sz="900" i="1"/>
              <a:t>Intel Xeon E3 Series CPU</a:t>
            </a:r>
            <a:r>
              <a:rPr lang="en-GB" sz="900"/>
              <a:t> (2013) Available at: https://commons.wikimedia.org/wiki/File:Intel_Xeon_E3-1240V3_Haswell_3.40GHz.jpg (Accessed: 3 December 2016).</a:t>
            </a:r>
          </a:p>
          <a:p>
            <a:pPr marL="0" indent="0">
              <a:buNone/>
            </a:pPr>
            <a:r>
              <a:rPr lang="en-GB" sz="900" i="1" err="1"/>
              <a:t>SuperMicro</a:t>
            </a:r>
            <a:r>
              <a:rPr lang="en-GB" sz="900" i="1"/>
              <a:t> Server Blade</a:t>
            </a:r>
            <a:r>
              <a:rPr lang="en-GB" sz="900"/>
              <a:t> (2016) Available at: https://en.wikipedia.org/wiki/Blade_server#/media/File:Supermicro_SBI-7228R-T2X_blade_server.jpg (Accessed: 3 December 2016).</a:t>
            </a:r>
          </a:p>
          <a:p>
            <a:pPr marL="0" indent="0">
              <a:buNone/>
            </a:pPr>
            <a:endParaRPr lang="en-GB" sz="900">
              <a:effectLst/>
            </a:endParaRPr>
          </a:p>
          <a:p>
            <a:pPr marL="0" indent="0">
              <a:buNone/>
            </a:pP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8419653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Network 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3" y="2011363"/>
            <a:ext cx="7403920" cy="44021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A complex star </a:t>
            </a:r>
            <a:endParaRPr lang="en-GB"/>
          </a:p>
          <a:p>
            <a:r>
              <a:rPr lang="EN-GB"/>
              <a:t>Most efficient and cost effective </a:t>
            </a:r>
          </a:p>
          <a:p>
            <a:r>
              <a:rPr lang="EN-GB"/>
              <a:t>Fast and secure</a:t>
            </a:r>
          </a:p>
          <a:p>
            <a:r>
              <a:rPr lang="EN-GB"/>
              <a:t>Contains three switches </a:t>
            </a:r>
          </a:p>
          <a:p>
            <a:r>
              <a:rPr lang="EN-GB"/>
              <a:t>A router provided by the ISP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185" y="790048"/>
            <a:ext cx="4174200" cy="589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261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Network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087" y="2011680"/>
            <a:ext cx="6701733" cy="4206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b="1" u="sng"/>
              <a:t>Switches </a:t>
            </a:r>
            <a:endParaRPr lang="EN-GB" u="sng">
              <a:solidFill>
                <a:srgbClr val="FFFFFF"/>
              </a:solidFill>
              <a:latin typeface="Corbel"/>
            </a:endParaRPr>
          </a:p>
          <a:p>
            <a:r>
              <a:rPr lang="EN-GB"/>
              <a:t>NETGEAR 24-Port </a:t>
            </a:r>
            <a:r>
              <a:rPr lang="EN-GB">
                <a:solidFill>
                  <a:srgbClr val="FFFFFF"/>
                </a:solidFill>
              </a:rPr>
              <a:t>Smart</a:t>
            </a:r>
            <a:r>
              <a:rPr lang="EN-GB"/>
              <a:t> Gigabit </a:t>
            </a:r>
          </a:p>
          <a:p>
            <a:r>
              <a:rPr lang="EN-GB"/>
              <a:t>NETGEAR  8-Port Smart Gigabit</a:t>
            </a:r>
          </a:p>
          <a:p>
            <a:pPr marL="0" indent="0">
              <a:buNone/>
            </a:pPr>
            <a:endParaRPr lang="EN-GB" sz="1800">
              <a:solidFill>
                <a:srgbClr val="D60E72"/>
              </a:solidFill>
            </a:endParaRP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b="1" u="sng"/>
              <a:t>Medium </a:t>
            </a:r>
          </a:p>
          <a:p>
            <a:r>
              <a:rPr lang="EN-GB"/>
              <a:t>Category 6 shielded Ethernet cable</a:t>
            </a:r>
          </a:p>
          <a:p>
            <a:r>
              <a:rPr lang="EN-GB"/>
              <a:t>1 Gb/s transfer speeds</a:t>
            </a:r>
          </a:p>
          <a:p>
            <a:r>
              <a:rPr lang="EN-GB"/>
              <a:t>Trunking and cable trays  </a:t>
            </a:r>
            <a:endParaRPr lang="EN-GB">
              <a:solidFill>
                <a:srgbClr val="FFD96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981" y="791755"/>
            <a:ext cx="4174200" cy="5899031"/>
          </a:xfrm>
          <a:prstGeom prst="rect">
            <a:avLst/>
          </a:prstGeom>
        </p:spPr>
      </p:pic>
    </p:spTree>
    <p:extLst/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Internet Service provider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3" y="2011363"/>
            <a:ext cx="8851234" cy="42068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b="1" u="sng"/>
              <a:t>Virgin Media</a:t>
            </a:r>
          </a:p>
          <a:p>
            <a:pPr marL="0" indent="0">
              <a:buNone/>
            </a:pPr>
            <a:endParaRPr lang="EN-GB" b="1" u="sng"/>
          </a:p>
          <a:p>
            <a:r>
              <a:rPr lang="EN-GB" sz="2000"/>
              <a:t>Managed Internet Access </a:t>
            </a:r>
          </a:p>
          <a:p>
            <a:r>
              <a:rPr lang="EN-GB" sz="2000"/>
              <a:t>300 Mbit/s symmetric speeds</a:t>
            </a:r>
          </a:p>
          <a:p>
            <a:r>
              <a:rPr lang="EN-GB" sz="2000"/>
              <a:t>Internet monitoring and managing service, using business class SLAs</a:t>
            </a:r>
          </a:p>
          <a:p>
            <a:r>
              <a:rPr lang="EN-GB" sz="2000"/>
              <a:t>Faults are fixed within 9 hours </a:t>
            </a:r>
          </a:p>
          <a:p>
            <a:r>
              <a:rPr lang="EN-GB" sz="2000"/>
              <a:t>Leased Line, VPN, Security, Resilience and Managed Authentication</a:t>
            </a:r>
          </a:p>
          <a:p>
            <a:r>
              <a:rPr lang="EN-GB" sz="2000"/>
              <a:t>Cisco router 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</p:txBody>
      </p:sp>
    </p:spTree>
    <p:extLst/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Redundancy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3" y="2011363"/>
            <a:ext cx="11796219" cy="47466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Virgin provides a back up line  </a:t>
            </a:r>
          </a:p>
          <a:p>
            <a:endParaRPr lang="EN-GB" dirty="0">
              <a:solidFill>
                <a:srgbClr val="FFFFFF"/>
              </a:solidFill>
              <a:latin typeface="Corbel"/>
            </a:endParaRPr>
          </a:p>
          <a:p>
            <a:r>
              <a:rPr lang="EN-GB" dirty="0"/>
              <a:t>Increased symmetric speeds </a:t>
            </a:r>
          </a:p>
          <a:p>
            <a:endParaRPr lang="EN-GB" dirty="0"/>
          </a:p>
          <a:p>
            <a:r>
              <a:rPr lang="EN-GB" dirty="0"/>
              <a:t>Extra switches and Ethernet cable </a:t>
            </a:r>
          </a:p>
          <a:p>
            <a:endParaRPr lang="EN-GB" dirty="0"/>
          </a:p>
          <a:p>
            <a:r>
              <a:rPr lang="EN-GB" dirty="0"/>
              <a:t>Devices can use Wi-Fi connection </a:t>
            </a:r>
          </a:p>
          <a:p>
            <a:endParaRPr lang="EN-GB" dirty="0">
              <a:solidFill>
                <a:srgbClr val="FFFFFF"/>
              </a:solidFill>
            </a:endParaRPr>
          </a:p>
          <a:p>
            <a:r>
              <a:rPr lang="EN-GB" dirty="0"/>
              <a:t>Multiple switches implemented</a:t>
            </a:r>
          </a:p>
          <a:p>
            <a:pPr>
              <a:buFont typeface="Arial" charset="0"/>
              <a:buChar char="•"/>
            </a:pPr>
            <a:endParaRPr lang="en-GB" dirty="0"/>
          </a:p>
        </p:txBody>
      </p:sp>
    </p:spTree>
    <p:extLst/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2_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4.xml><?xml version="1.0" encoding="utf-8"?>
<a:theme xmlns:a="http://schemas.openxmlformats.org/drawingml/2006/main" name="3_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1121</Words>
  <Application>Microsoft Office PowerPoint</Application>
  <PresentationFormat>Widescreen</PresentationFormat>
  <Paragraphs>416</Paragraphs>
  <Slides>54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Calibri</vt:lpstr>
      <vt:lpstr>Calibri Light</vt:lpstr>
      <vt:lpstr>Corbel</vt:lpstr>
      <vt:lpstr>Mangal</vt:lpstr>
      <vt:lpstr>Wingdings</vt:lpstr>
      <vt:lpstr>Banded</vt:lpstr>
      <vt:lpstr>1_Banded</vt:lpstr>
      <vt:lpstr>2_Banded</vt:lpstr>
      <vt:lpstr>3_Banded</vt:lpstr>
      <vt:lpstr>Ace Training Network Solution</vt:lpstr>
      <vt:lpstr>Introduction </vt:lpstr>
      <vt:lpstr>Key Points </vt:lpstr>
      <vt:lpstr>Network Technology </vt:lpstr>
      <vt:lpstr>Introduction </vt:lpstr>
      <vt:lpstr>Network Topology</vt:lpstr>
      <vt:lpstr>Network Hardware</vt:lpstr>
      <vt:lpstr>Internet Service provider </vt:lpstr>
      <vt:lpstr>Redundancy </vt:lpstr>
      <vt:lpstr>Conclusion </vt:lpstr>
      <vt:lpstr>PC Hardware</vt:lpstr>
      <vt:lpstr>Requirements</vt:lpstr>
      <vt:lpstr>Computer for Marketing Manager </vt:lpstr>
      <vt:lpstr>Hardware – Client PCs</vt:lpstr>
      <vt:lpstr>Hardware – Client PCs – CPU</vt:lpstr>
      <vt:lpstr>Hardware – Client PCs - Motherboard</vt:lpstr>
      <vt:lpstr>Network Connectivity</vt:lpstr>
      <vt:lpstr>Hardware – Client PCs – Other Components</vt:lpstr>
      <vt:lpstr>Hardware – Client PCs - Peripherals</vt:lpstr>
      <vt:lpstr>Benefits of Solution</vt:lpstr>
      <vt:lpstr>Hardware – Server - Cabinet</vt:lpstr>
      <vt:lpstr>Hardware – Server Blade</vt:lpstr>
      <vt:lpstr>Hardware – Server - CPU </vt:lpstr>
      <vt:lpstr>Hardware – Server – Other Components</vt:lpstr>
      <vt:lpstr>Benefits of Solution</vt:lpstr>
      <vt:lpstr>Software </vt:lpstr>
      <vt:lpstr>Client PC – Windows 10</vt:lpstr>
      <vt:lpstr>Server – Windows Server 2012 R2</vt:lpstr>
      <vt:lpstr>WHY SAGE?</vt:lpstr>
      <vt:lpstr>Benefits of sage </vt:lpstr>
      <vt:lpstr>Specification of sage </vt:lpstr>
      <vt:lpstr>Customer Relationship Management system (CRM) </vt:lpstr>
      <vt:lpstr>CRM Solution</vt:lpstr>
      <vt:lpstr>Benefits of Solution</vt:lpstr>
      <vt:lpstr>Intranet</vt:lpstr>
      <vt:lpstr>Intranet Solution</vt:lpstr>
      <vt:lpstr>Security </vt:lpstr>
      <vt:lpstr>Introduction </vt:lpstr>
      <vt:lpstr>Physical Security Solution</vt:lpstr>
      <vt:lpstr>Physical security solution</vt:lpstr>
      <vt:lpstr>Physical security solution</vt:lpstr>
      <vt:lpstr>Benefits of Solution </vt:lpstr>
      <vt:lpstr>Benefits of Solution </vt:lpstr>
      <vt:lpstr>Benefits of Solution </vt:lpstr>
      <vt:lpstr>Technical SECURITY – WHY?</vt:lpstr>
      <vt:lpstr>Technical SECURITY</vt:lpstr>
      <vt:lpstr>recommendations</vt:lpstr>
      <vt:lpstr>Training </vt:lpstr>
      <vt:lpstr>Training</vt:lpstr>
      <vt:lpstr>Installation and costs  </vt:lpstr>
      <vt:lpstr>Installation Schedule </vt:lpstr>
      <vt:lpstr>costs</vt:lpstr>
      <vt:lpstr>Citations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 Training Network Solution</dc:title>
  <cp:lastModifiedBy>15000194</cp:lastModifiedBy>
  <cp:revision>10</cp:revision>
  <dcterms:modified xsi:type="dcterms:W3CDTF">2016-12-15T10:11:45Z</dcterms:modified>
</cp:coreProperties>
</file>